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352" r:id="rId2"/>
    <p:sldId id="466" r:id="rId3"/>
    <p:sldId id="463" r:id="rId4"/>
    <p:sldId id="464" r:id="rId5"/>
    <p:sldId id="468" r:id="rId6"/>
    <p:sldId id="491" r:id="rId7"/>
    <p:sldId id="492" r:id="rId8"/>
    <p:sldId id="476" r:id="rId9"/>
    <p:sldId id="493" r:id="rId10"/>
    <p:sldId id="494" r:id="rId11"/>
    <p:sldId id="473" r:id="rId12"/>
    <p:sldId id="455" r:id="rId13"/>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0">
          <p15:clr>
            <a:srgbClr val="A4A3A4"/>
          </p15:clr>
        </p15:guide>
        <p15:guide id="2" pos="4220">
          <p15:clr>
            <a:srgbClr val="A4A3A4"/>
          </p15:clr>
        </p15:guide>
        <p15:guide id="3" pos="2851">
          <p15:clr>
            <a:srgbClr val="A4A3A4"/>
          </p15:clr>
        </p15:guide>
        <p15:guide id="4" orient="horz" pos="14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B194"/>
    <a:srgbClr val="F3DA98"/>
    <a:srgbClr val="B2CB94"/>
    <a:srgbClr val="304371"/>
    <a:srgbClr val="939393"/>
    <a:srgbClr val="FFFFFF"/>
    <a:srgbClr val="F12A00"/>
    <a:srgbClr val="8D8A8A"/>
    <a:srgbClr val="009A00"/>
    <a:srgbClr val="8A4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80108" autoAdjust="0"/>
  </p:normalViewPr>
  <p:slideViewPr>
    <p:cSldViewPr snapToGrid="0" showGuides="1">
      <p:cViewPr varScale="1">
        <p:scale>
          <a:sx n="106" d="100"/>
          <a:sy n="106" d="100"/>
        </p:scale>
        <p:origin x="1368" y="72"/>
      </p:cViewPr>
      <p:guideLst>
        <p:guide orient="horz" pos="3110"/>
        <p:guide pos="4220"/>
        <p:guide pos="2851"/>
        <p:guide orient="horz" pos="143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Tail-GNN</a:t>
            </a:r>
            <a:r>
              <a:rPr lang="zh-CN" altLang="en-US" sz="1200" kern="1200" dirty="0">
                <a:solidFill>
                  <a:schemeClr val="tx1"/>
                </a:solidFill>
                <a:effectLst/>
                <a:latin typeface="+mn-lt"/>
                <a:ea typeface="+mn-ea"/>
                <a:cs typeface="+mn-cs"/>
              </a:rPr>
              <a:t>提出一种新的图神经网络，依赖于可迁移邻域翻译的新概念，来模拟目标节点与其邻域之间的多变关系</a:t>
            </a:r>
            <a:endParaRPr lang="en-US"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ImGAGN</a:t>
            </a:r>
            <a:r>
              <a:rPr lang="zh-CN" altLang="en-US" sz="1200" kern="1200" dirty="0">
                <a:solidFill>
                  <a:schemeClr val="tx1"/>
                </a:solidFill>
                <a:effectLst/>
                <a:latin typeface="+mn-lt"/>
                <a:ea typeface="+mn-ea"/>
                <a:cs typeface="+mn-cs"/>
              </a:rPr>
              <a:t>提出一种生成式对抗图网络模型来解决图的不平衡分类问题，</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647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为了验证</a:t>
            </a:r>
            <a:r>
              <a:rPr lang="en-US" altLang="zh-CN" sz="1200" kern="1200" dirty="0" err="1">
                <a:solidFill>
                  <a:schemeClr val="tx1"/>
                </a:solidFill>
                <a:effectLst/>
                <a:latin typeface="+mn-lt"/>
                <a:ea typeface="+mn-ea"/>
                <a:cs typeface="+mn-cs"/>
              </a:rPr>
              <a:t>ImGAGN</a:t>
            </a:r>
            <a:r>
              <a:rPr lang="zh-CN" altLang="en-US" sz="1200" kern="1200" dirty="0">
                <a:solidFill>
                  <a:schemeClr val="tx1"/>
                </a:solidFill>
                <a:effectLst/>
                <a:latin typeface="+mn-lt"/>
                <a:ea typeface="+mn-ea"/>
                <a:cs typeface="+mn-cs"/>
              </a:rPr>
              <a:t>能否学习节点嵌入，以便少数节点的表示可以与多数节点分开</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T-SNE</a:t>
            </a:r>
          </a:p>
          <a:p>
            <a:pPr marL="0" indent="0">
              <a:buNone/>
            </a:pPr>
            <a:endParaRPr lang="en-US" altLang="zh-CN" sz="1200" kern="1200" dirty="0">
              <a:solidFill>
                <a:schemeClr val="tx1"/>
              </a:solidFill>
              <a:effectLst/>
              <a:latin typeface="+mn-lt"/>
              <a:ea typeface="+mn-ea"/>
              <a:cs typeface="+mn-cs"/>
            </a:endParaRPr>
          </a:p>
          <a:p>
            <a:pPr marL="0" indent="0">
              <a:buNone/>
            </a:pPr>
            <a:r>
              <a:rPr lang="en-US" altLang="zh-CN" sz="1200" kern="1200" dirty="0" err="1">
                <a:solidFill>
                  <a:schemeClr val="tx1"/>
                </a:solidFill>
                <a:effectLst/>
                <a:latin typeface="+mn-lt"/>
                <a:ea typeface="+mn-ea"/>
                <a:cs typeface="+mn-cs"/>
              </a:rPr>
              <a:t>ImGAGN</a:t>
            </a:r>
            <a:r>
              <a:rPr lang="zh-CN" altLang="en-US" sz="1200" kern="1200" dirty="0">
                <a:solidFill>
                  <a:schemeClr val="tx1"/>
                </a:solidFill>
                <a:effectLst/>
                <a:latin typeface="+mn-lt"/>
                <a:ea typeface="+mn-ea"/>
                <a:cs typeface="+mn-cs"/>
              </a:rPr>
              <a:t>能够很好地区分真实节点（即蓝色圆圈和红色圆圈）和生成的假节点（即绿色圆圈），以及少数节点（即蓝色节点）和多数节点（即红色节点），这验证了</a:t>
            </a:r>
            <a:r>
              <a:rPr lang="en-US" altLang="zh-CN" sz="1200" kern="1200" dirty="0" err="1">
                <a:solidFill>
                  <a:schemeClr val="tx1"/>
                </a:solidFill>
                <a:effectLst/>
                <a:latin typeface="+mn-lt"/>
                <a:ea typeface="+mn-ea"/>
                <a:cs typeface="+mn-cs"/>
              </a:rPr>
              <a:t>ImGAGN</a:t>
            </a:r>
            <a:r>
              <a:rPr lang="zh-CN" altLang="en-US" sz="1200" kern="1200" dirty="0">
                <a:solidFill>
                  <a:schemeClr val="tx1"/>
                </a:solidFill>
                <a:effectLst/>
                <a:latin typeface="+mn-lt"/>
                <a:ea typeface="+mn-ea"/>
                <a:cs typeface="+mn-cs"/>
              </a:rPr>
              <a:t>能够捕获少数节点和多数节点的潜在表示。我们将这种性能归因于基于生成对抗网络的方法的体系结构，即图生成器和鉴别器的损失函数显式地学习真实节点和虚假节点之间的区别，以及少数节点和多数节点之间的区别。</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一般来说，端到端半监督网络嵌入方法（即</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GCN-SMOTE</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GraphSAGE</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SPARC</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RECT</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ImGAGN</a:t>
            </a:r>
            <a:r>
              <a:rPr lang="zh-CN" altLang="en-US" sz="1200" kern="1200" dirty="0">
                <a:solidFill>
                  <a:schemeClr val="tx1"/>
                </a:solidFill>
                <a:effectLst/>
                <a:latin typeface="+mn-lt"/>
                <a:ea typeface="+mn-ea"/>
                <a:cs typeface="+mn-cs"/>
              </a:rPr>
              <a:t>）比无监督网络嵌入方法（即</a:t>
            </a:r>
            <a:r>
              <a:rPr lang="en-US" altLang="zh-CN" sz="1200" kern="1200" dirty="0" err="1">
                <a:solidFill>
                  <a:schemeClr val="tx1"/>
                </a:solidFill>
                <a:effectLst/>
                <a:latin typeface="+mn-lt"/>
                <a:ea typeface="+mn-ea"/>
                <a:cs typeface="+mn-cs"/>
              </a:rPr>
              <a:t>DeepWalk</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Node2vec</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LINE</a:t>
            </a:r>
            <a:r>
              <a:rPr lang="zh-CN" altLang="en-US" sz="1200" kern="1200" dirty="0">
                <a:solidFill>
                  <a:schemeClr val="tx1"/>
                </a:solidFill>
                <a:effectLst/>
                <a:latin typeface="+mn-lt"/>
                <a:ea typeface="+mn-ea"/>
                <a:cs typeface="+mn-cs"/>
              </a:rPr>
              <a:t>）能更好地区分多数类和少数类。一种解释是，半监督方法利用节点的特征和标签信息来学习少数节点和多数节点的可分离表示。</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334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原始少数节点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生成少数节点和原始多数节点的比例</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ko-KR" altLang="en-US" sz="1200" kern="1200" dirty="0">
                <a:solidFill>
                  <a:schemeClr val="tx1"/>
                </a:solidFill>
                <a:effectLst/>
                <a:latin typeface="+mn-lt"/>
                <a:ea typeface="+mn-ea"/>
                <a:cs typeface="+mn-cs"/>
              </a:rPr>
              <a:t>随着鉴别器训练步数的增加，识别性能提高然后趋于平缓。这是合理的，因为鉴别器需要一定数量的训练步骤来学习节点嵌入</a:t>
            </a:r>
            <a:endParaRPr lang="en-US" altLang="ko-KR"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λ1&gt;0.7 λ2&gt;50</a:t>
            </a:r>
          </a:p>
        </p:txBody>
      </p:sp>
    </p:spTree>
    <p:extLst>
      <p:ext uri="{BB962C8B-B14F-4D97-AF65-F5344CB8AC3E}">
        <p14:creationId xmlns:p14="http://schemas.microsoft.com/office/powerpoint/2010/main" val="159844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许多现实世界的图是长尾图，如上图所示，大多数节点的度较低。然而</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的性能在很大程度上依赖于丰富的结构信息。高阶节点连接到足够多的相邻节点以进行有意义的邻域聚合，但是低阶节点邻接的小邻域可能存在偏差或者代表性不足，导致性能不理想，大多数</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不特别关注低阶节点，这会使得低阶节点边缘化，并在网络性能上造成瓶颈。因此，</a:t>
            </a:r>
            <a:r>
              <a:rPr lang="en-US" altLang="zh-CN" sz="1200" kern="1200" dirty="0">
                <a:solidFill>
                  <a:schemeClr val="tx1"/>
                </a:solidFill>
                <a:effectLst/>
                <a:latin typeface="+mn-lt"/>
                <a:ea typeface="+mn-ea"/>
                <a:cs typeface="+mn-cs"/>
              </a:rPr>
              <a:t>Tail-GNN</a:t>
            </a:r>
            <a:r>
              <a:rPr lang="zh-CN" altLang="en-US" sz="1200" kern="1200" dirty="0">
                <a:solidFill>
                  <a:schemeClr val="tx1"/>
                </a:solidFill>
                <a:effectLst/>
                <a:latin typeface="+mn-lt"/>
                <a:ea typeface="+mn-ea"/>
                <a:cs typeface="+mn-cs"/>
              </a:rPr>
              <a:t>针对这些尾节点建立了模型，去学习这些低阶节点更具鲁棒性的表示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下图，头节点</a:t>
            </a:r>
            <a:r>
              <a:rPr lang="en-US" altLang="zh-CN" sz="1200" kern="1200" dirty="0">
                <a:solidFill>
                  <a:schemeClr val="tx1"/>
                </a:solidFill>
                <a:effectLst/>
                <a:latin typeface="+mn-lt"/>
                <a:ea typeface="+mn-ea"/>
                <a:cs typeface="+mn-cs"/>
              </a:rPr>
              <a:t>v0</a:t>
            </a:r>
            <a:r>
              <a:rPr lang="zh-CN" altLang="en-US" sz="1200" kern="1200" dirty="0">
                <a:solidFill>
                  <a:schemeClr val="tx1"/>
                </a:solidFill>
                <a:effectLst/>
                <a:latin typeface="+mn-lt"/>
                <a:ea typeface="+mn-ea"/>
                <a:cs typeface="+mn-cs"/>
              </a:rPr>
              <a:t>存在足够多的邻居信息来匹配它的属性，就是旁边这些关键词；尾节点</a:t>
            </a:r>
            <a:r>
              <a:rPr lang="en-US" altLang="zh-CN" sz="1200" kern="1200" dirty="0">
                <a:solidFill>
                  <a:schemeClr val="tx1"/>
                </a:solidFill>
                <a:effectLst/>
                <a:latin typeface="+mn-lt"/>
                <a:ea typeface="+mn-ea"/>
                <a:cs typeface="+mn-cs"/>
              </a:rPr>
              <a:t>v1</a:t>
            </a:r>
            <a:r>
              <a:rPr lang="zh-CN" altLang="en-US" sz="1200" kern="1200" dirty="0">
                <a:solidFill>
                  <a:schemeClr val="tx1"/>
                </a:solidFill>
                <a:effectLst/>
                <a:latin typeface="+mn-lt"/>
                <a:ea typeface="+mn-ea"/>
                <a:cs typeface="+mn-cs"/>
              </a:rPr>
              <a:t>有一个较小且有偏差的邻域，对比</a:t>
            </a:r>
            <a:r>
              <a:rPr lang="en-US" altLang="zh-CN" sz="1200" kern="1200" dirty="0">
                <a:solidFill>
                  <a:schemeClr val="tx1"/>
                </a:solidFill>
                <a:effectLst/>
                <a:latin typeface="+mn-lt"/>
                <a:ea typeface="+mn-ea"/>
                <a:cs typeface="+mn-cs"/>
              </a:rPr>
              <a:t>v0</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protein</a:t>
            </a:r>
            <a:r>
              <a:rPr lang="zh-CN" altLang="en-US" sz="1200" kern="1200" dirty="0">
                <a:solidFill>
                  <a:schemeClr val="tx1"/>
                </a:solidFill>
                <a:effectLst/>
                <a:latin typeface="+mn-lt"/>
                <a:ea typeface="+mn-ea"/>
                <a:cs typeface="+mn-cs"/>
              </a:rPr>
              <a:t>，缺少了</a:t>
            </a:r>
            <a:r>
              <a:rPr lang="en-US" altLang="zh-CN" sz="1200" kern="1200" dirty="0">
                <a:solidFill>
                  <a:schemeClr val="tx1"/>
                </a:solidFill>
                <a:effectLst/>
                <a:latin typeface="+mn-lt"/>
                <a:ea typeface="+mn-ea"/>
                <a:cs typeface="+mn-cs"/>
              </a:rPr>
              <a:t>gene </a:t>
            </a:r>
            <a:r>
              <a:rPr lang="en-US" altLang="zh-CN" sz="1200" kern="1200" dirty="0" err="1">
                <a:solidFill>
                  <a:schemeClr val="tx1"/>
                </a:solidFill>
                <a:effectLst/>
                <a:latin typeface="+mn-lt"/>
                <a:ea typeface="+mn-ea"/>
                <a:cs typeface="+mn-cs"/>
              </a:rPr>
              <a:t>dna</a:t>
            </a:r>
            <a:r>
              <a:rPr lang="zh-CN" altLang="en-US" sz="1200" kern="1200" dirty="0">
                <a:solidFill>
                  <a:schemeClr val="tx1"/>
                </a:solidFill>
                <a:effectLst/>
                <a:latin typeface="+mn-lt"/>
                <a:ea typeface="+mn-ea"/>
                <a:cs typeface="+mn-cs"/>
              </a:rPr>
              <a:t>，多了</a:t>
            </a:r>
            <a:r>
              <a:rPr lang="en-US" altLang="zh-CN" sz="1200" kern="1200" dirty="0">
                <a:solidFill>
                  <a:schemeClr val="tx1"/>
                </a:solidFill>
                <a:effectLst/>
                <a:latin typeface="+mn-lt"/>
                <a:ea typeface="+mn-ea"/>
                <a:cs typeface="+mn-cs"/>
              </a:rPr>
              <a:t>cell </a:t>
            </a:r>
            <a:r>
              <a:rPr lang="en-US" altLang="zh-CN" sz="1200" kern="1200" dirty="0" err="1">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，图中虚线为</a:t>
            </a:r>
            <a:r>
              <a:rPr lang="en-US" altLang="zh-CN" sz="1200" kern="1200" dirty="0">
                <a:solidFill>
                  <a:schemeClr val="tx1"/>
                </a:solidFill>
                <a:effectLst/>
                <a:latin typeface="+mn-lt"/>
                <a:ea typeface="+mn-ea"/>
                <a:cs typeface="+mn-cs"/>
              </a:rPr>
              <a:t>v1</a:t>
            </a:r>
            <a:r>
              <a:rPr lang="zh-CN" altLang="en-US" sz="1200" kern="1200" dirty="0">
                <a:solidFill>
                  <a:schemeClr val="tx1"/>
                </a:solidFill>
                <a:effectLst/>
                <a:latin typeface="+mn-lt"/>
                <a:ea typeface="+mn-ea"/>
                <a:cs typeface="+mn-cs"/>
              </a:rPr>
              <a:t>潜在的缺失连接，这种邻域不充足且存在偏差的节点会影响</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的邻域聚合性能。</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376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作者工作的主要贡献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引入了一个新的概念</a:t>
            </a:r>
            <a:r>
              <a:rPr lang="en-US" altLang="zh-CN" sz="1200" kern="1200" dirty="0">
                <a:solidFill>
                  <a:schemeClr val="tx1"/>
                </a:solidFill>
                <a:effectLst/>
                <a:latin typeface="+mn-lt"/>
                <a:ea typeface="+mn-ea"/>
                <a:cs typeface="+mn-cs"/>
              </a:rPr>
              <a:t>transferrable neighborhood translation</a:t>
            </a:r>
            <a:r>
              <a:rPr lang="zh-CN" altLang="en-US" sz="1200" kern="1200" dirty="0">
                <a:solidFill>
                  <a:schemeClr val="tx1"/>
                </a:solidFill>
                <a:effectLst/>
                <a:latin typeface="+mn-lt"/>
                <a:ea typeface="+mn-ea"/>
                <a:cs typeface="+mn-cs"/>
              </a:rPr>
              <a:t>来模拟节点与其相邻节点之间的关系。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基于这个新概念，提出了一种新的模型</a:t>
            </a:r>
            <a:r>
              <a:rPr lang="en-US" altLang="zh-CN" sz="1200" kern="1200" dirty="0">
                <a:solidFill>
                  <a:schemeClr val="tx1"/>
                </a:solidFill>
                <a:effectLst/>
                <a:latin typeface="+mn-lt"/>
                <a:ea typeface="+mn-ea"/>
                <a:cs typeface="+mn-cs"/>
              </a:rPr>
              <a:t>Tail-GNN</a:t>
            </a:r>
            <a:r>
              <a:rPr lang="zh-CN" altLang="en-US" sz="1200" kern="1200" dirty="0">
                <a:solidFill>
                  <a:schemeClr val="tx1"/>
                </a:solidFill>
                <a:effectLst/>
                <a:latin typeface="+mn-lt"/>
                <a:ea typeface="+mn-ea"/>
                <a:cs typeface="+mn-cs"/>
              </a:rPr>
              <a:t>来增强尾节点嵌入的鲁棒性，以缩小头节点与尾节点之间的结构差距。</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举个例子解释一下。</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toy network</a:t>
            </a:r>
            <a:r>
              <a:rPr lang="zh-CN" altLang="en-US"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v0</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v6</a:t>
            </a:r>
            <a:r>
              <a:rPr lang="zh-CN" altLang="en-US" sz="1200" kern="1200" dirty="0">
                <a:solidFill>
                  <a:schemeClr val="tx1"/>
                </a:solidFill>
                <a:effectLst/>
                <a:latin typeface="+mn-lt"/>
                <a:ea typeface="+mn-ea"/>
                <a:cs typeface="+mn-cs"/>
              </a:rPr>
              <a:t>看作样例头节点，</a:t>
            </a:r>
            <a:r>
              <a:rPr lang="en-US" altLang="zh-CN" sz="1200" kern="1200" dirty="0">
                <a:solidFill>
                  <a:schemeClr val="tx1"/>
                </a:solidFill>
                <a:effectLst/>
                <a:latin typeface="+mn-lt"/>
                <a:ea typeface="+mn-ea"/>
                <a:cs typeface="+mn-cs"/>
              </a:rPr>
              <a:t>v1</a:t>
            </a:r>
            <a:r>
              <a:rPr lang="zh-CN" altLang="en-US" sz="1200" kern="1200" dirty="0">
                <a:solidFill>
                  <a:schemeClr val="tx1"/>
                </a:solidFill>
                <a:effectLst/>
                <a:latin typeface="+mn-lt"/>
                <a:ea typeface="+mn-ea"/>
                <a:cs typeface="+mn-cs"/>
              </a:rPr>
              <a:t>作为样例尾节点。每个头节点倾向于研究与其相邻节点相似的主题，这反映在它们的特征上：</a:t>
            </a:r>
            <a:r>
              <a:rPr lang="en-US" altLang="zh-CN" sz="1200" kern="1200" dirty="0">
                <a:solidFill>
                  <a:schemeClr val="tx1"/>
                </a:solidFill>
                <a:effectLst/>
                <a:latin typeface="+mn-lt"/>
                <a:ea typeface="+mn-ea"/>
                <a:cs typeface="+mn-cs"/>
              </a:rPr>
              <a:t>v0</a:t>
            </a:r>
            <a:r>
              <a:rPr lang="zh-CN" altLang="en-US" sz="1200" kern="1200" dirty="0">
                <a:solidFill>
                  <a:schemeClr val="tx1"/>
                </a:solidFill>
                <a:effectLst/>
                <a:latin typeface="+mn-lt"/>
                <a:ea typeface="+mn-ea"/>
                <a:cs typeface="+mn-cs"/>
              </a:rPr>
              <a:t>及其邻居的共同特征为生物相关，</a:t>
            </a:r>
            <a:r>
              <a:rPr lang="en-US" altLang="zh-CN" sz="1200" kern="1200" dirty="0">
                <a:solidFill>
                  <a:schemeClr val="tx1"/>
                </a:solidFill>
                <a:effectLst/>
                <a:latin typeface="+mn-lt"/>
                <a:ea typeface="+mn-ea"/>
                <a:cs typeface="+mn-cs"/>
              </a:rPr>
              <a:t>v6</a:t>
            </a:r>
            <a:r>
              <a:rPr lang="zh-CN" altLang="en-US" sz="1200" kern="1200" dirty="0">
                <a:solidFill>
                  <a:schemeClr val="tx1"/>
                </a:solidFill>
                <a:effectLst/>
                <a:latin typeface="+mn-lt"/>
                <a:ea typeface="+mn-ea"/>
                <a:cs typeface="+mn-cs"/>
              </a:rPr>
              <a:t>及其邻居的共同特征为计算机科学相关，换句话说，每个头节点与其邻域之间存在关系纽带，我们将这种关系联系建模为翻译操作，称为邻域翻译。如图</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rv0 rv6</a:t>
            </a:r>
            <a:r>
              <a:rPr lang="zh-CN" altLang="en-US" sz="1200" kern="1200" dirty="0">
                <a:solidFill>
                  <a:schemeClr val="tx1"/>
                </a:solidFill>
                <a:effectLst/>
                <a:latin typeface="+mn-lt"/>
                <a:ea typeface="+mn-ea"/>
                <a:cs typeface="+mn-cs"/>
              </a:rPr>
              <a:t>表示节点</a:t>
            </a:r>
            <a:r>
              <a:rPr lang="en-US" altLang="zh-CN" sz="1200" kern="1200" dirty="0">
                <a:solidFill>
                  <a:schemeClr val="tx1"/>
                </a:solidFill>
                <a:effectLst/>
                <a:latin typeface="+mn-lt"/>
                <a:ea typeface="+mn-ea"/>
                <a:cs typeface="+mn-cs"/>
              </a:rPr>
              <a:t>vi</a:t>
            </a:r>
            <a:r>
              <a:rPr lang="zh-CN" altLang="en-US" sz="1200" kern="1200" dirty="0">
                <a:solidFill>
                  <a:schemeClr val="tx1"/>
                </a:solidFill>
                <a:effectLst/>
                <a:latin typeface="+mn-lt"/>
                <a:ea typeface="+mn-ea"/>
                <a:cs typeface="+mn-cs"/>
              </a:rPr>
              <a:t>嵌入和它的邻居集合</a:t>
            </a:r>
            <a:r>
              <a:rPr lang="en-US" altLang="zh-CN" sz="1200" kern="1200" dirty="0" err="1">
                <a:solidFill>
                  <a:schemeClr val="tx1"/>
                </a:solidFill>
                <a:effectLst/>
                <a:latin typeface="+mn-lt"/>
                <a:ea typeface="+mn-ea"/>
                <a:cs typeface="+mn-cs"/>
              </a:rPr>
              <a:t>Nvi</a:t>
            </a:r>
            <a:r>
              <a:rPr lang="zh-CN" altLang="en-US" sz="1200" kern="1200" dirty="0">
                <a:solidFill>
                  <a:schemeClr val="tx1"/>
                </a:solidFill>
                <a:effectLst/>
                <a:latin typeface="+mn-lt"/>
                <a:ea typeface="+mn-ea"/>
                <a:cs typeface="+mn-cs"/>
              </a:rPr>
              <a:t>嵌入之间翻译向量。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为了解决第一个挑战，我们通过利用可转移的邻域翻译来预测尾节点的缺失邻域信息，也就是说，我们从图 </a:t>
            </a: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中的头节点𝑣</a:t>
            </a:r>
            <a:r>
              <a:rPr lang="en-US" altLang="zh-CN" sz="1200" kern="1200" dirty="0">
                <a:solidFill>
                  <a:schemeClr val="tx1"/>
                </a:solidFill>
                <a:effectLst/>
                <a:latin typeface="+mn-lt"/>
                <a:ea typeface="+mn-ea"/>
                <a:cs typeface="+mn-cs"/>
              </a:rPr>
              <a:t>0 </a:t>
            </a:r>
            <a:r>
              <a:rPr lang="zh-CN" altLang="en-US" sz="1200" kern="1200" dirty="0">
                <a:solidFill>
                  <a:schemeClr val="tx1"/>
                </a:solidFill>
                <a:effectLst/>
                <a:latin typeface="+mn-lt"/>
                <a:ea typeface="+mn-ea"/>
                <a:cs typeface="+mn-cs"/>
              </a:rPr>
              <a:t>和𝑣</a:t>
            </a:r>
            <a:r>
              <a:rPr lang="en-US" altLang="zh-CN" sz="1200" kern="1200" dirty="0">
                <a:solidFill>
                  <a:schemeClr val="tx1"/>
                </a:solidFill>
                <a:effectLst/>
                <a:latin typeface="+mn-lt"/>
                <a:ea typeface="+mn-ea"/>
                <a:cs typeface="+mn-cs"/>
              </a:rPr>
              <a:t>6 </a:t>
            </a:r>
            <a:r>
              <a:rPr lang="zh-CN" altLang="en-US" sz="1200" kern="1200" dirty="0">
                <a:solidFill>
                  <a:schemeClr val="tx1"/>
                </a:solidFill>
                <a:effectLst/>
                <a:latin typeface="+mn-lt"/>
                <a:ea typeface="+mn-ea"/>
                <a:cs typeface="+mn-cs"/>
              </a:rPr>
              <a:t>学习一个全局共享的邻域翻译 </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，然后将其迁移到尾节点。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翻译后的尾节点（即其理想邻域）与其观察到的邻域之间的差异表示预测的缺失的邻域信息，如图（</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）所示 。预测的缺失信息可以补充尾部节点的邻域聚合，以纠正其观察到的邻域中的潜在偏差。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为了应对第二个挑战，我们根据每个目标节点的局部上下文，为其定制共享邻域转换。如</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共享翻译</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分别与生物上下文和计算机科学上下文结合得到</a:t>
            </a:r>
            <a:r>
              <a:rPr lang="en-US" altLang="zh-CN" sz="1200" kern="1200" dirty="0">
                <a:solidFill>
                  <a:schemeClr val="tx1"/>
                </a:solidFill>
                <a:effectLst/>
                <a:latin typeface="+mn-lt"/>
                <a:ea typeface="+mn-ea"/>
                <a:cs typeface="+mn-cs"/>
              </a:rPr>
              <a:t>rv0</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rv6</a:t>
            </a:r>
            <a:r>
              <a:rPr lang="zh-CN" altLang="en-US" sz="1200" kern="1200" dirty="0">
                <a:solidFill>
                  <a:schemeClr val="tx1"/>
                </a:solidFill>
                <a:effectLst/>
                <a:latin typeface="+mn-lt"/>
                <a:ea typeface="+mn-ea"/>
                <a:cs typeface="+mn-cs"/>
              </a:rPr>
              <a:t>。同理，共享翻译也会被局部化以适应尾节点</a:t>
            </a:r>
            <a:r>
              <a:rPr lang="en-US" altLang="zh-CN" sz="1200" kern="1200" dirty="0">
                <a:solidFill>
                  <a:schemeClr val="tx1"/>
                </a:solidFill>
                <a:effectLst/>
                <a:latin typeface="+mn-lt"/>
                <a:ea typeface="+mn-ea"/>
                <a:cs typeface="+mn-cs"/>
              </a:rPr>
              <a:t>v1</a:t>
            </a:r>
            <a:r>
              <a:rPr lang="zh-CN" altLang="en-US" sz="1200" kern="1200" dirty="0">
                <a:solidFill>
                  <a:schemeClr val="tx1"/>
                </a:solidFill>
                <a:effectLst/>
                <a:latin typeface="+mn-lt"/>
                <a:ea typeface="+mn-ea"/>
                <a:cs typeface="+mn-cs"/>
              </a:rPr>
              <a:t>，见</a:t>
            </a:r>
            <a:r>
              <a:rPr lang="en-US" altLang="zh-CN" sz="1200" kern="1200" dirty="0">
                <a:solidFill>
                  <a:schemeClr val="tx1"/>
                </a:solidFill>
                <a:effectLst/>
                <a:latin typeface="+mn-lt"/>
                <a:ea typeface="+mn-ea"/>
                <a:cs typeface="+mn-cs"/>
              </a:rPr>
              <a:t>(c)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虽然共享翻译的目的是捕获整个图形的一般模式，但节点局部化考虑了图形上不同位置的变化。</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6725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Tail-GNN</a:t>
                </a:r>
                <a:r>
                  <a:rPr lang="zh-CN" altLang="en-US" sz="1200" kern="1200" dirty="0">
                    <a:solidFill>
                      <a:schemeClr val="tx1"/>
                    </a:solidFill>
                    <a:effectLst/>
                    <a:latin typeface="+mn-lt"/>
                    <a:ea typeface="+mn-ea"/>
                    <a:cs typeface="+mn-cs"/>
                  </a:rPr>
                  <a:t>的整体框架</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主要包括三部分：邻域翻译 邻居聚合 损失函数和约束</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邻域翻译</a:t>
                </a:r>
                <a:endParaRPr lang="en-US" altLang="zh-CN" sz="120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对于每一个节点</a:t>
                </a:r>
                <a:r>
                  <a:rPr lang="en-US" altLang="zh-CN" sz="1200" b="0" i="0" kern="1200" dirty="0">
                    <a:solidFill>
                      <a:schemeClr val="tx1"/>
                    </a:solidFill>
                    <a:effectLst/>
                    <a:latin typeface="+mn-lt"/>
                    <a:ea typeface="+mn-ea"/>
                    <a:cs typeface="+mn-cs"/>
                  </a:rPr>
                  <a:t>vi</a:t>
                </a:r>
                <a:r>
                  <a:rPr lang="zh-CN" altLang="en-US" sz="1200" b="0" i="0" kern="1200" dirty="0">
                    <a:solidFill>
                      <a:schemeClr val="tx1"/>
                    </a:solidFill>
                    <a:effectLst/>
                    <a:latin typeface="+mn-lt"/>
                    <a:ea typeface="+mn-ea"/>
                    <a:cs typeface="+mn-cs"/>
                  </a:rPr>
                  <a:t>我们都有一个邻居集合</a:t>
                </a:r>
                <a:r>
                  <a:rPr lang="en-US" altLang="zh-CN" sz="1200" b="0" i="0" kern="1200" dirty="0" err="1">
                    <a:solidFill>
                      <a:schemeClr val="tx1"/>
                    </a:solidFill>
                    <a:effectLst/>
                    <a:latin typeface="+mn-lt"/>
                    <a:ea typeface="+mn-ea"/>
                    <a:cs typeface="+mn-cs"/>
                  </a:rPr>
                  <a:t>Nvi</a:t>
                </a:r>
                <a:r>
                  <a:rPr lang="zh-CN" altLang="en-US" sz="1200" b="0" i="0" kern="1200" dirty="0">
                    <a:solidFill>
                      <a:schemeClr val="tx1"/>
                    </a:solidFill>
                    <a:effectLst/>
                    <a:latin typeface="+mn-lt"/>
                    <a:ea typeface="+mn-ea"/>
                    <a:cs typeface="+mn-cs"/>
                  </a:rPr>
                  <a:t>，通过这个集合的长度我们就得到了节点的度数，这样我们通过设定一个</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就可以将所有节点划分为头节点和尾节点（度数超过</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为头节点，等于或小于</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为尾节点），而且这个</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是一个可以调整的超参。</a:t>
                </a:r>
                <a:endParaRPr lang="en-US" altLang="zh-CN" sz="1200" b="0" i="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划分后，对于每一个节点</a:t>
                </a:r>
                <a:r>
                  <a:rPr lang="en-US" altLang="zh-CN" sz="1200" b="0" i="0" kern="1200" dirty="0">
                    <a:solidFill>
                      <a:schemeClr val="tx1"/>
                    </a:solidFill>
                    <a:effectLst/>
                    <a:latin typeface="+mn-lt"/>
                    <a:ea typeface="+mn-ea"/>
                    <a:cs typeface="+mn-cs"/>
                  </a:rPr>
                  <a:t>vi</a:t>
                </a:r>
                <a:r>
                  <a:rPr lang="zh-CN" altLang="en-US" sz="1200" b="0" i="0" kern="1200" dirty="0">
                    <a:solidFill>
                      <a:schemeClr val="tx1"/>
                    </a:solidFill>
                    <a:effectLst/>
                    <a:latin typeface="+mn-lt"/>
                    <a:ea typeface="+mn-ea"/>
                    <a:cs typeface="+mn-cs"/>
                  </a:rPr>
                  <a:t>都可以学习到一个</a:t>
                </a:r>
                <a:r>
                  <a:rPr lang="en-US" altLang="zh-CN" sz="1200" b="0" i="0" kern="1200" dirty="0" err="1">
                    <a:solidFill>
                      <a:schemeClr val="tx1"/>
                    </a:solidFill>
                    <a:effectLst/>
                    <a:latin typeface="+mn-lt"/>
                    <a:ea typeface="+mn-ea"/>
                    <a:cs typeface="+mn-cs"/>
                  </a:rPr>
                  <a:t>rvi</a:t>
                </a:r>
                <a:r>
                  <a:rPr lang="zh-CN" altLang="en-US" sz="1200" b="0" i="0" kern="1200" dirty="0">
                    <a:solidFill>
                      <a:schemeClr val="tx1"/>
                    </a:solidFill>
                    <a:effectLst/>
                    <a:latin typeface="+mn-lt"/>
                    <a:ea typeface="+mn-ea"/>
                    <a:cs typeface="+mn-cs"/>
                  </a:rPr>
                  <a:t>，这个</a:t>
                </a:r>
                <a:r>
                  <a:rPr lang="en-US" altLang="zh-CN" sz="1200" b="0" i="0" kern="1200" dirty="0" err="1">
                    <a:solidFill>
                      <a:schemeClr val="tx1"/>
                    </a:solidFill>
                    <a:effectLst/>
                    <a:latin typeface="+mn-lt"/>
                    <a:ea typeface="+mn-ea"/>
                    <a:cs typeface="+mn-cs"/>
                  </a:rPr>
                  <a:t>rvi</a:t>
                </a:r>
                <a:r>
                  <a:rPr lang="zh-CN" altLang="en-US" sz="1200" b="0" i="0" kern="1200" dirty="0">
                    <a:solidFill>
                      <a:schemeClr val="tx1"/>
                    </a:solidFill>
                    <a:effectLst/>
                    <a:latin typeface="+mn-lt"/>
                    <a:ea typeface="+mn-ea"/>
                    <a:cs typeface="+mn-cs"/>
                  </a:rPr>
                  <a:t>表示的是自己的特征信息到自己邻居聚合之后的信息之间的信息差。对于头节点，节点信息加上</a:t>
                </a:r>
                <a:r>
                  <a:rPr lang="en-US" altLang="zh-CN" sz="1200" b="0" i="0" kern="1200" dirty="0" err="1">
                    <a:solidFill>
                      <a:schemeClr val="tx1"/>
                    </a:solidFill>
                    <a:effectLst/>
                    <a:latin typeface="+mn-lt"/>
                    <a:ea typeface="+mn-ea"/>
                    <a:cs typeface="+mn-cs"/>
                  </a:rPr>
                  <a:t>rv</a:t>
                </a:r>
                <a:r>
                  <a:rPr lang="zh-CN" altLang="en-US" sz="1200" b="0" i="0" kern="1200" dirty="0">
                    <a:solidFill>
                      <a:schemeClr val="tx1"/>
                    </a:solidFill>
                    <a:effectLst/>
                    <a:latin typeface="+mn-lt"/>
                    <a:ea typeface="+mn-ea"/>
                    <a:cs typeface="+mn-cs"/>
                  </a:rPr>
                  <a:t>后的信息和实际聚合的邻居信息一致（因为头节点没有信息缺失的情况）；对于尾节点，节点信息加上</a:t>
                </a:r>
                <a:r>
                  <a:rPr lang="en-US" altLang="zh-CN" sz="1200" b="0" i="0" kern="1200" dirty="0" err="1">
                    <a:solidFill>
                      <a:schemeClr val="tx1"/>
                    </a:solidFill>
                    <a:effectLst/>
                    <a:latin typeface="+mn-lt"/>
                    <a:ea typeface="+mn-ea"/>
                    <a:cs typeface="+mn-cs"/>
                  </a:rPr>
                  <a:t>rv</a:t>
                </a:r>
                <a:r>
                  <a:rPr lang="zh-CN" altLang="en-US" sz="1200" b="0" i="0" kern="1200" dirty="0">
                    <a:solidFill>
                      <a:schemeClr val="tx1"/>
                    </a:solidFill>
                    <a:effectLst/>
                    <a:latin typeface="+mn-lt"/>
                    <a:ea typeface="+mn-ea"/>
                    <a:cs typeface="+mn-cs"/>
                  </a:rPr>
                  <a:t>后的信息为理想邻居信息，和实际观察到的邻居信息的差即为缺失信息。</a:t>
                </a:r>
                <a:endParaRPr lang="en-US" altLang="zh-CN" sz="1200" b="0" i="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总共有</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层网络，对于每一层网络都有一个可以学习的向量</a:t>
                </a:r>
                <a:r>
                  <a:rPr lang="en-US" altLang="zh-CN" sz="1200" b="0" i="0" kern="1200" dirty="0" err="1">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，同时也有一个函数</a:t>
                </a:r>
                <a:r>
                  <a:rPr lang="en-US" altLang="zh-CN" sz="1200" b="0" i="0" kern="1200" dirty="0">
                    <a:solidFill>
                      <a:schemeClr val="tx1"/>
                    </a:solidFill>
                    <a:effectLst/>
                    <a:latin typeface="+mn-lt"/>
                    <a:ea typeface="+mn-ea"/>
                    <a:cs typeface="+mn-cs"/>
                  </a:rPr>
                  <a:t>φ</a:t>
                </a:r>
                <a:r>
                  <a:rPr lang="zh-CN" altLang="en-US" sz="1200" b="0" i="0" kern="1200" dirty="0">
                    <a:solidFill>
                      <a:schemeClr val="tx1"/>
                    </a:solidFill>
                    <a:effectLst/>
                    <a:latin typeface="+mn-lt"/>
                    <a:ea typeface="+mn-ea"/>
                    <a:cs typeface="+mn-cs"/>
                  </a:rPr>
                  <a:t>可以将</a:t>
                </a:r>
                <a:r>
                  <a:rPr lang="en-US" altLang="zh-CN" sz="1200" b="0" i="0" kern="1200" dirty="0" err="1">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转化为针对于每个节点独特的</a:t>
                </a:r>
                <a:r>
                  <a:rPr lang="en-US" altLang="zh-CN" sz="1200" b="0" i="0" kern="1200" dirty="0" err="1">
                    <a:solidFill>
                      <a:schemeClr val="tx1"/>
                    </a:solidFill>
                    <a:effectLst/>
                    <a:latin typeface="+mn-lt"/>
                    <a:ea typeface="+mn-ea"/>
                    <a:cs typeface="+mn-cs"/>
                  </a:rPr>
                  <a:t>rvl</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hv</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hNv</a:t>
                </a:r>
                <a:r>
                  <a:rPr lang="zh-CN" altLang="en-US" sz="1200" b="0" i="0" kern="1200" dirty="0">
                    <a:solidFill>
                      <a:schemeClr val="tx1"/>
                    </a:solidFill>
                    <a:effectLst/>
                    <a:latin typeface="+mn-lt"/>
                    <a:ea typeface="+mn-ea"/>
                    <a:cs typeface="+mn-cs"/>
                  </a:rPr>
                  <a:t>共同描述了节点</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的局部上下文，</a:t>
                </a:r>
                <a:r>
                  <a:rPr lang="en-US" altLang="zh-CN" sz="1200" b="0" i="0" kern="1200" dirty="0" err="1">
                    <a:solidFill>
                      <a:schemeClr val="tx1"/>
                    </a:solidFill>
                    <a:effectLst/>
                    <a:latin typeface="+mn-lt"/>
                    <a:ea typeface="+mn-ea"/>
                    <a:cs typeface="+mn-cs"/>
                  </a:rPr>
                  <a:t>θφl</a:t>
                </a:r>
                <a:r>
                  <a:rPr lang="zh-CN" altLang="en-US" sz="1200" b="0" i="0" kern="1200" dirty="0">
                    <a:solidFill>
                      <a:schemeClr val="tx1"/>
                    </a:solidFill>
                    <a:effectLst/>
                    <a:latin typeface="+mn-lt"/>
                    <a:ea typeface="+mn-ea"/>
                    <a:cs typeface="+mn-cs"/>
                  </a:rPr>
                  <a:t>包含第</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φ</a:t>
                </a:r>
                <a:r>
                  <a:rPr lang="zh-CN" altLang="en-US" sz="1200" b="0" i="0" kern="1200" dirty="0">
                    <a:solidFill>
                      <a:schemeClr val="tx1"/>
                    </a:solidFill>
                    <a:effectLst/>
                    <a:latin typeface="+mn-lt"/>
                    <a:ea typeface="+mn-ea"/>
                    <a:cs typeface="+mn-cs"/>
                  </a:rPr>
                  <a:t>函数所有的参数。</a:t>
                </a:r>
                <a:endParaRPr lang="en-US" altLang="zh-CN" sz="1200" b="0" i="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为了实现个性化功能，我们考虑缩放和移动转换。</a:t>
                </a:r>
                <a:r>
                  <a:rPr lang="en-US" altLang="zh-CN" sz="1200" b="0" i="0" kern="1200" dirty="0">
                    <a:solidFill>
                      <a:schemeClr val="tx1"/>
                    </a:solidFill>
                    <a:effectLst/>
                    <a:latin typeface="+mn-lt"/>
                    <a:ea typeface="+mn-ea"/>
                    <a:cs typeface="+mn-cs"/>
                  </a:rPr>
                  <a:t>γ</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gamma</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vl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dl*1</a:t>
                </a:r>
                <a:r>
                  <a:rPr lang="zh-CN" altLang="en-US" sz="1200" b="0" i="0" kern="1200" dirty="0">
                    <a:solidFill>
                      <a:schemeClr val="tx1"/>
                    </a:solidFill>
                    <a:effectLst/>
                    <a:latin typeface="+mn-lt"/>
                    <a:ea typeface="+mn-ea"/>
                    <a:cs typeface="+mn-cs"/>
                  </a:rPr>
                  <a:t>）为缩放向量，</a:t>
                </a:r>
                <a:r>
                  <a:rPr lang="en-US" altLang="zh-CN" sz="1200" b="0" i="0" kern="1200" dirty="0">
                    <a:solidFill>
                      <a:schemeClr val="tx1"/>
                    </a:solidFill>
                    <a:effectLst/>
                    <a:latin typeface="+mn-lt"/>
                    <a:ea typeface="+mn-ea"/>
                    <a:cs typeface="+mn-cs"/>
                  </a:rPr>
                  <a:t>β</a:t>
                </a:r>
                <a:r>
                  <a:rPr lang="en-US" altLang="zh-CN" sz="1200" b="0" i="0" kern="1200" dirty="0" err="1">
                    <a:solidFill>
                      <a:schemeClr val="tx1"/>
                    </a:solidFill>
                    <a:effectLst/>
                    <a:latin typeface="+mn-lt"/>
                    <a:ea typeface="+mn-ea"/>
                    <a:cs typeface="+mn-cs"/>
                  </a:rPr>
                  <a:t>vl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dl*1</a:t>
                </a:r>
                <a:r>
                  <a:rPr lang="zh-CN" altLang="en-US" sz="1200" b="0" i="0" kern="1200" dirty="0">
                    <a:solidFill>
                      <a:schemeClr val="tx1"/>
                    </a:solidFill>
                    <a:effectLst/>
                    <a:latin typeface="+mn-lt"/>
                    <a:ea typeface="+mn-ea"/>
                    <a:cs typeface="+mn-cs"/>
                  </a:rPr>
                  <a:t>）为移动向量，这两个向量为针对特定节点表示</a:t>
                </a:r>
                <a:r>
                  <a:rPr lang="en-US" altLang="zh-CN" sz="1200" b="0" i="0" kern="1200" dirty="0" err="1">
                    <a:solidFill>
                      <a:schemeClr val="tx1"/>
                    </a:solidFill>
                    <a:effectLst/>
                    <a:latin typeface="+mn-lt"/>
                    <a:ea typeface="+mn-ea"/>
                    <a:cs typeface="+mn-cs"/>
                  </a:rPr>
                  <a:t>hv</a:t>
                </a:r>
                <a:r>
                  <a:rPr lang="zh-CN" altLang="en-US" sz="1200" b="0" i="0" kern="1200" dirty="0">
                    <a:solidFill>
                      <a:schemeClr val="tx1"/>
                    </a:solidFill>
                    <a:effectLst/>
                    <a:latin typeface="+mn-lt"/>
                    <a:ea typeface="+mn-ea"/>
                    <a:cs typeface="+mn-cs"/>
                  </a:rPr>
                  <a:t>和邻域表示</a:t>
                </a:r>
                <a:r>
                  <a:rPr lang="en-US" altLang="zh-CN" sz="1200" b="0" i="0" kern="1200" dirty="0" err="1">
                    <a:solidFill>
                      <a:schemeClr val="tx1"/>
                    </a:solidFill>
                    <a:effectLst/>
                    <a:latin typeface="+mn-lt"/>
                    <a:ea typeface="+mn-ea"/>
                    <a:cs typeface="+mn-cs"/>
                  </a:rPr>
                  <a:t>hNv</a:t>
                </a:r>
                <a:r>
                  <a:rPr lang="zh-CN" altLang="en-US" sz="1200" b="0" i="0" kern="1200" dirty="0">
                    <a:solidFill>
                      <a:schemeClr val="tx1"/>
                    </a:solidFill>
                    <a:effectLst/>
                    <a:latin typeface="+mn-lt"/>
                    <a:ea typeface="+mn-ea"/>
                    <a:cs typeface="+mn-cs"/>
                  </a:rPr>
                  <a:t>的局部上下文的函数。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向量是确保缩放因子以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为中心。⊙为元素乘，</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为可学习的权重矩阵，个性化函数𝜙的参数本质上由这</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个权重矩阵组成。</a:t>
                </a:r>
                <a:endParaRPr lang="en-US" altLang="zh-CN" sz="1200" b="0" i="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头和尾节点之间不存在一一对应的直接和更有意义的对比。为此，为了增强对比能力，在训练过程中，作者用伪造的尾节点来补充尾节点，这些尾节点可以通过随机从头节点中删除一些链接来模拟实际的尾节点来生成。它们与相应的头节点进行对比，以增强对缺失邻域信息的预测和使用，就如图中的</a:t>
                </a:r>
                <a:r>
                  <a:rPr lang="en-US" altLang="zh-CN" sz="1200" b="0" i="0" kern="1200" dirty="0">
                    <a:solidFill>
                      <a:schemeClr val="tx1"/>
                    </a:solidFill>
                    <a:effectLst/>
                    <a:latin typeface="+mn-lt"/>
                    <a:ea typeface="+mn-ea"/>
                    <a:cs typeface="+mn-cs"/>
                  </a:rPr>
                  <a:t>v0’</a:t>
                </a:r>
              </a:p>
              <a:p>
                <a:pPr marL="0" indent="0">
                  <a:buNone/>
                </a:pPr>
                <a:endParaRPr lang="en-US" altLang="zh-CN" sz="1200" b="0" i="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邻居聚合</a:t>
                </a:r>
                <a:endParaRPr lang="en-US" altLang="zh-CN" sz="1200" b="0" i="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作者假设头部节点上没有有任何缺失的邻域信息，因此它们的邻域聚合遵循标准</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，邻域聚合的消息传递函数</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可以灵活选择，平均池化或复杂的神经网络都可，也就是说，我们直接聚集在观察到的邻域上，这是理想邻域的一个很好的近似值。</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相比之下，观察到的尾节点邻域往往是有偏差的，不足以代表足够意义的聚合。对于第</a:t>
                </a:r>
                <a:r>
                  <a:rPr lang="en-US" altLang="zh-CN" sz="1200" kern="1200" dirty="0">
                    <a:solidFill>
                      <a:schemeClr val="tx1"/>
                    </a:solidFill>
                    <a:effectLst/>
                    <a:latin typeface="+mn-lt"/>
                    <a:ea typeface="+mn-ea"/>
                    <a:cs typeface="+mn-cs"/>
                  </a:rPr>
                  <a:t>l</a:t>
                </a:r>
                <a:r>
                  <a:rPr lang="zh-CN" altLang="en-US" sz="1200" kern="1200" dirty="0">
                    <a:solidFill>
                      <a:schemeClr val="tx1"/>
                    </a:solidFill>
                    <a:effectLst/>
                    <a:latin typeface="+mn-lt"/>
                    <a:ea typeface="+mn-ea"/>
                    <a:cs typeface="+mn-cs"/>
                  </a:rPr>
                  <a:t>层的尾节点</a:t>
                </a:r>
                <a:r>
                  <a:rPr lang="en-US" altLang="zh-CN" sz="1200" kern="1200" dirty="0">
                    <a:solidFill>
                      <a:schemeClr val="tx1"/>
                    </a:solidFill>
                    <a:effectLst/>
                    <a:latin typeface="+mn-lt"/>
                    <a:ea typeface="+mn-ea"/>
                    <a:cs typeface="+mn-cs"/>
                  </a:rPr>
                  <a:t>v1</a:t>
                </a:r>
                <a:r>
                  <a:rPr lang="zh-CN" altLang="en-US" sz="1200" kern="1200" dirty="0">
                    <a:solidFill>
                      <a:schemeClr val="tx1"/>
                    </a:solidFill>
                    <a:effectLst/>
                    <a:latin typeface="+mn-lt"/>
                    <a:ea typeface="+mn-ea"/>
                    <a:cs typeface="+mn-cs"/>
                  </a:rPr>
                  <a:t>，先预测其缺失的邻域信息，可以根据上一模块得到，然后同时考虑观察到的邻域</a:t>
                </a:r>
                <a:r>
                  <a:rPr lang="en-US" altLang="zh-CN" sz="1200" kern="1200" dirty="0">
                    <a:solidFill>
                      <a:schemeClr val="tx1"/>
                    </a:solidFill>
                    <a:effectLst/>
                    <a:latin typeface="+mn-lt"/>
                    <a:ea typeface="+mn-ea"/>
                    <a:cs typeface="+mn-cs"/>
                  </a:rPr>
                  <a:t>Nv</a:t>
                </a:r>
                <a:r>
                  <a:rPr lang="zh-CN" altLang="en-US" sz="1200" kern="1200" dirty="0">
                    <a:solidFill>
                      <a:schemeClr val="tx1"/>
                    </a:solidFill>
                    <a:effectLst/>
                    <a:latin typeface="+mn-lt"/>
                    <a:ea typeface="+mn-ea"/>
                    <a:cs typeface="+mn-cs"/>
                  </a:rPr>
                  <a:t>和缺失的信息</a:t>
                </a:r>
                <a:r>
                  <a:rPr lang="en-US" altLang="zh-CN" sz="1200" kern="1200" dirty="0" err="1">
                    <a:solidFill>
                      <a:schemeClr val="tx1"/>
                    </a:solidFill>
                    <a:effectLst/>
                    <a:latin typeface="+mn-lt"/>
                    <a:ea typeface="+mn-ea"/>
                    <a:cs typeface="+mn-cs"/>
                  </a:rPr>
                  <a:t>mvl</a:t>
                </a:r>
                <a:r>
                  <a:rPr lang="zh-CN" altLang="en-US"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l+1</a:t>
                </a:r>
                <a:r>
                  <a:rPr lang="zh-CN" altLang="en-US" sz="1200" kern="1200" dirty="0">
                    <a:solidFill>
                      <a:schemeClr val="tx1"/>
                    </a:solidFill>
                    <a:effectLst/>
                    <a:latin typeface="+mn-lt"/>
                    <a:ea typeface="+mn-ea"/>
                    <a:cs typeface="+mn-cs"/>
                  </a:rPr>
                  <a:t>）层执行邻域聚合</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Hv0</a:t>
                </a:r>
                <a:r>
                  <a:rPr lang="zh-CN" altLang="en-US" sz="1200" kern="1200" dirty="0">
                    <a:solidFill>
                      <a:schemeClr val="tx1"/>
                    </a:solidFill>
                    <a:effectLst/>
                    <a:latin typeface="+mn-lt"/>
                    <a:ea typeface="+mn-ea"/>
                    <a:cs typeface="+mn-cs"/>
                  </a:rPr>
                  <a:t>为节点</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的维度为</a:t>
                </a:r>
                <a:r>
                  <a:rPr lang="en-US" altLang="zh-CN" sz="1200" kern="1200" dirty="0">
                    <a:solidFill>
                      <a:schemeClr val="tx1"/>
                    </a:solidFill>
                    <a:effectLst/>
                    <a:latin typeface="+mn-lt"/>
                    <a:ea typeface="+mn-ea"/>
                    <a:cs typeface="+mn-cs"/>
                  </a:rPr>
                  <a:t>dx</a:t>
                </a:r>
                <a:r>
                  <a:rPr lang="zh-CN" altLang="en-US" sz="1200" kern="1200" dirty="0">
                    <a:solidFill>
                      <a:schemeClr val="tx1"/>
                    </a:solidFill>
                    <a:effectLst/>
                    <a:latin typeface="+mn-lt"/>
                    <a:ea typeface="+mn-ea"/>
                    <a:cs typeface="+mn-cs"/>
                  </a:rPr>
                  <a:t>的特征向量</a:t>
                </a:r>
                <a:r>
                  <a:rPr lang="en-US" altLang="zh-CN" sz="1200" kern="1200" dirty="0">
                    <a:solidFill>
                      <a:schemeClr val="tx1"/>
                    </a:solidFill>
                    <a:effectLst/>
                    <a:latin typeface="+mn-lt"/>
                    <a:ea typeface="+mn-ea"/>
                    <a:cs typeface="+mn-cs"/>
                  </a:rPr>
                  <a:t>xv</a:t>
                </a: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损失函数和约束</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Task loss</a:t>
                </a:r>
                <a:r>
                  <a:rPr lang="zh-CN" altLang="en-US" sz="1200" kern="1200" dirty="0">
                    <a:solidFill>
                      <a:schemeClr val="tx1"/>
                    </a:solidFill>
                    <a:effectLst/>
                    <a:latin typeface="+mn-lt"/>
                    <a:ea typeface="+mn-ea"/>
                    <a:cs typeface="+mn-cs"/>
                  </a:rPr>
                  <a:t>：节点分类，</a:t>
                </a:r>
                <a:r>
                  <a:rPr lang="en-US" altLang="zh-CN" sz="1200" kern="1200" dirty="0" err="1">
                    <a:solidFill>
                      <a:schemeClr val="tx1"/>
                    </a:solidFill>
                    <a:effectLst/>
                    <a:latin typeface="+mn-lt"/>
                    <a:ea typeface="+mn-ea"/>
                    <a:cs typeface="+mn-cs"/>
                  </a:rPr>
                  <a:t>Vtr</a:t>
                </a:r>
                <a:r>
                  <a:rPr lang="zh-CN" altLang="en-US" sz="1200" kern="1200" dirty="0">
                    <a:solidFill>
                      <a:schemeClr val="tx1"/>
                    </a:solidFill>
                    <a:effectLst/>
                    <a:latin typeface="+mn-lt"/>
                    <a:ea typeface="+mn-ea"/>
                    <a:cs typeface="+mn-cs"/>
                  </a:rPr>
                  <a:t>为给定的训练集节点，包括对应的伪造尾节点，</a:t>
                </a:r>
                <a:r>
                  <a:rPr lang="en-US" altLang="zh-CN" sz="1200" kern="1200" dirty="0" err="1">
                    <a:solidFill>
                      <a:schemeClr val="tx1"/>
                    </a:solidFill>
                    <a:effectLst/>
                    <a:latin typeface="+mn-lt"/>
                    <a:ea typeface="+mn-ea"/>
                    <a:cs typeface="+mn-cs"/>
                  </a:rPr>
                  <a:t>hvL</a:t>
                </a:r>
                <a:r>
                  <a:rPr lang="zh-CN" altLang="en-US" sz="1200" kern="1200" dirty="0">
                    <a:solidFill>
                      <a:schemeClr val="tx1"/>
                    </a:solidFill>
                    <a:effectLst/>
                    <a:latin typeface="+mn-lt"/>
                    <a:ea typeface="+mn-ea"/>
                    <a:cs typeface="+mn-cs"/>
                  </a:rPr>
                  <a:t>为最后一层的输出，具有与类数相同的维度并使用 </a:t>
                </a:r>
                <a:r>
                  <a:rPr lang="en-US" altLang="zh-CN" sz="1200" kern="1200" dirty="0" err="1">
                    <a:solidFill>
                      <a:schemeClr val="tx1"/>
                    </a:solidFill>
                    <a:effectLst/>
                    <a:latin typeface="+mn-lt"/>
                    <a:ea typeface="+mn-ea"/>
                    <a:cs typeface="+mn-cs"/>
                  </a:rPr>
                  <a:t>softmax</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激活，</a:t>
                </a:r>
                <a:r>
                  <a:rPr lang="en-US" altLang="zh-CN" sz="1200" kern="1200" dirty="0" err="1">
                    <a:solidFill>
                      <a:schemeClr val="tx1"/>
                    </a:solidFill>
                    <a:effectLst/>
                    <a:latin typeface="+mn-lt"/>
                    <a:ea typeface="+mn-ea"/>
                    <a:cs typeface="+mn-cs"/>
                  </a:rPr>
                  <a:t>yv</a:t>
                </a:r>
                <a:r>
                  <a:rPr lang="zh-CN" altLang="en-US" sz="1200" kern="1200" dirty="0">
                    <a:solidFill>
                      <a:schemeClr val="tx1"/>
                    </a:solidFill>
                    <a:effectLst/>
                    <a:latin typeface="+mn-lt"/>
                    <a:ea typeface="+mn-ea"/>
                    <a:cs typeface="+mn-cs"/>
                  </a:rPr>
                  <a:t>为独热向量作为节点</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类别的编码</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缺失信息约束损失：由于假设头节点没有缺失信息，我们需要确保缺失信息（如果在头节点上预测）接近于零，如果</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为头节点，</a:t>
                </a:r>
                <a:r>
                  <a:rPr lang="en-US" altLang="zh-CN" sz="1200" kern="1200" dirty="0">
                    <a:solidFill>
                      <a:schemeClr val="tx1"/>
                    </a:solidFill>
                    <a:effectLst/>
                    <a:latin typeface="+mn-lt"/>
                    <a:ea typeface="+mn-ea"/>
                    <a:cs typeface="+mn-cs"/>
                  </a:rPr>
                  <a:t>Iv=1</a:t>
                </a:r>
                <a:r>
                  <a:rPr lang="zh-CN" altLang="en-US" sz="1200" kern="1200" dirty="0">
                    <a:solidFill>
                      <a:schemeClr val="tx1"/>
                    </a:solidFill>
                    <a:effectLst/>
                    <a:latin typeface="+mn-lt"/>
                    <a:ea typeface="+mn-ea"/>
                    <a:cs typeface="+mn-cs"/>
                  </a:rPr>
                  <a:t>，否则</a:t>
                </a:r>
                <a:r>
                  <a:rPr lang="en-US" altLang="zh-CN" sz="1200" kern="1200" dirty="0">
                    <a:solidFill>
                      <a:schemeClr val="tx1"/>
                    </a:solidFill>
                    <a:effectLst/>
                    <a:latin typeface="+mn-lt"/>
                    <a:ea typeface="+mn-ea"/>
                    <a:cs typeface="+mn-cs"/>
                  </a:rPr>
                  <a:t>Iv=0</a:t>
                </a:r>
              </a:p>
              <a:p>
                <a:pPr marL="0" indent="0">
                  <a:buNone/>
                </a:pPr>
                <a:r>
                  <a:rPr lang="zh-CN" altLang="en-US" sz="1200" kern="1200" dirty="0">
                    <a:solidFill>
                      <a:schemeClr val="tx1"/>
                    </a:solidFill>
                    <a:effectLst/>
                    <a:latin typeface="+mn-lt"/>
                    <a:ea typeface="+mn-ea"/>
                    <a:cs typeface="+mn-cs"/>
                  </a:rPr>
                  <a:t>对抗性约束损失：鉴别器根据输出表示判断节点是头节点还是尾节点，这样会驱使</a:t>
                </a:r>
                <a:r>
                  <a:rPr lang="en-US" altLang="zh-CN" sz="1200" kern="1200" dirty="0">
                    <a:solidFill>
                      <a:schemeClr val="tx1"/>
                    </a:solidFill>
                    <a:effectLst/>
                    <a:latin typeface="+mn-lt"/>
                    <a:ea typeface="+mn-ea"/>
                    <a:cs typeface="+mn-cs"/>
                  </a:rPr>
                  <a:t>Tail-GNN</a:t>
                </a:r>
                <a:r>
                  <a:rPr lang="zh-CN" altLang="en-US" sz="1200" kern="1200" dirty="0">
                    <a:solidFill>
                      <a:schemeClr val="tx1"/>
                    </a:solidFill>
                    <a:effectLst/>
                    <a:latin typeface="+mn-lt"/>
                    <a:ea typeface="+mn-ea"/>
                    <a:cs typeface="+mn-cs"/>
                  </a:rPr>
                  <a:t>为尾节点生成更有效的缺失信息，增强它们的表示来欺骗辨别器，</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为计算一个节点为头节点的可能性的一个函数，</a:t>
                </a:r>
                <a:r>
                  <a:rPr lang="en-US" altLang="zh-CN" sz="1200" kern="1200" dirty="0">
                    <a:solidFill>
                      <a:schemeClr val="tx1"/>
                    </a:solidFill>
                    <a:effectLst/>
                    <a:latin typeface="+mn-lt"/>
                    <a:ea typeface="+mn-ea"/>
                    <a:cs typeface="+mn-cs"/>
                  </a:rPr>
                  <a:t>σ</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sigmoid</a:t>
                </a:r>
                <a:r>
                  <a:rPr lang="zh-CN" altLang="en-US" sz="1200" kern="1200" dirty="0">
                    <a:solidFill>
                      <a:schemeClr val="tx1"/>
                    </a:solidFill>
                    <a:effectLst/>
                    <a:latin typeface="+mn-lt"/>
                    <a:ea typeface="+mn-ea"/>
                    <a:cs typeface="+mn-cs"/>
                  </a:rPr>
                  <a:t>函数</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p:txBody>
          </p:sp>
        </mc:Choice>
        <mc:Fallback xmlns="">
          <p:sp>
            <p:nvSpPr>
              <p:cNvPr id="3" name="文本占位符 2"/>
              <p:cNvSpPr>
                <a:spLocks noGrp="1"/>
              </p:cNvSpPr>
              <p:nvPr>
                <p:ph type="body" idx="3"/>
              </p:nvPr>
            </p:nvSpPr>
            <p:spPr/>
            <p:txBody>
              <a:bodyPr/>
              <a:lstStyle/>
              <a:p>
                <a:pPr marL="0" indent="0">
                  <a:buNone/>
                </a:pPr>
                <a:r>
                  <a:rPr lang="en-US" altLang="zh-CN" sz="1200" kern="1200" dirty="0">
                    <a:solidFill>
                      <a:schemeClr val="tx1"/>
                    </a:solidFill>
                    <a:effectLst/>
                    <a:latin typeface="+mn-lt"/>
                    <a:ea typeface="+mn-ea"/>
                    <a:cs typeface="+mn-cs"/>
                  </a:rPr>
                  <a:t>ANR</a:t>
                </a:r>
                <a:r>
                  <a:rPr lang="zh-CN" altLang="en-US" sz="1200" kern="1200" dirty="0">
                    <a:solidFill>
                      <a:schemeClr val="tx1"/>
                    </a:solidFill>
                    <a:effectLst/>
                    <a:latin typeface="+mn-lt"/>
                    <a:ea typeface="+mn-ea"/>
                    <a:cs typeface="+mn-cs"/>
                  </a:rPr>
                  <a:t>架构如图所示</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整个框架的输入为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，分别为用户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撰写的评论集合和为物品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撰写的评论集合；输出为用户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对物品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的预测评分</a:t>
                </a:r>
                <a:r>
                  <a:rPr lang="en-US" altLang="zh-CN" sz="1200" kern="1200" dirty="0" err="1">
                    <a:solidFill>
                      <a:schemeClr val="tx1"/>
                    </a:solidFill>
                    <a:effectLst/>
                    <a:latin typeface="+mn-lt"/>
                    <a:ea typeface="+mn-ea"/>
                    <a:cs typeface="+mn-cs"/>
                  </a:rPr>
                  <a:t>rui</a:t>
                </a:r>
                <a:r>
                  <a:rPr lang="zh-CN" altLang="en-US" sz="1200" kern="1200" dirty="0">
                    <a:solidFill>
                      <a:schemeClr val="tx1"/>
                    </a:solidFill>
                    <a:effectLst/>
                    <a:latin typeface="+mn-lt"/>
                    <a:ea typeface="+mn-ea"/>
                    <a:cs typeface="+mn-cs"/>
                  </a:rPr>
                  <a:t>（用户</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和物品</a:t>
                </a:r>
                <a:r>
                  <a:rPr lang="en-US"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在此之前未发生过交互，即未评分和未评价过）</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第一层为嵌入层</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输入层为</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，为了区分两个集合大小不同，设</a:t>
                </a:r>
                <a:r>
                  <a:rPr lang="en-US" altLang="zh-CN" sz="1200" kern="1200" dirty="0">
                    <a:solidFill>
                      <a:schemeClr val="tx1"/>
                    </a:solidFill>
                    <a:effectLst/>
                    <a:latin typeface="+mn-lt"/>
                    <a:ea typeface="+mn-ea"/>
                    <a:cs typeface="+mn-cs"/>
                  </a:rPr>
                  <a:t>Du</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个单词，</a:t>
                </a:r>
                <a:r>
                  <a:rPr lang="en-US" altLang="zh-CN" sz="1200" kern="1200" dirty="0">
                    <a:solidFill>
                      <a:schemeClr val="tx1"/>
                    </a:solidFill>
                    <a:effectLst/>
                    <a:latin typeface="+mn-lt"/>
                    <a:ea typeface="+mn-ea"/>
                    <a:cs typeface="+mn-cs"/>
                  </a:rPr>
                  <a:t>Di</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个单词</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嵌入层将</a:t>
                </a:r>
                <a:r>
                  <a:rPr lang="en-US" altLang="zh-CN" sz="1200" kern="1200" dirty="0">
                    <a:solidFill>
                      <a:schemeClr val="tx1"/>
                    </a:solidFill>
                    <a:effectLst/>
                    <a:latin typeface="+mn-lt"/>
                    <a:ea typeface="+mn-ea"/>
                    <a:cs typeface="+mn-cs"/>
                  </a:rPr>
                  <a:t>Du Di</a:t>
                </a:r>
                <a:r>
                  <a:rPr lang="zh-CN" altLang="en-US" sz="1200" kern="1200" dirty="0">
                    <a:solidFill>
                      <a:schemeClr val="tx1"/>
                    </a:solidFill>
                    <a:effectLst/>
                    <a:latin typeface="+mn-lt"/>
                    <a:ea typeface="+mn-ea"/>
                    <a:cs typeface="+mn-cs"/>
                  </a:rPr>
                  <a:t>通过共享嵌入矩阵</a:t>
                </a:r>
                <a:r>
                  <a:rPr lang="en-US" altLang="zh-CN" sz="1200" kern="1200" dirty="0">
                    <a:solidFill>
                      <a:schemeClr val="tx1"/>
                    </a:solidFill>
                    <a:effectLst/>
                    <a:latin typeface="+mn-lt"/>
                    <a:ea typeface="+mn-ea"/>
                    <a:cs typeface="+mn-cs"/>
                  </a:rPr>
                  <a:t>f: V</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 将单词映射为对应的</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维向量，最终转化成矩阵</a:t>
                </a:r>
                <a:r>
                  <a:rPr lang="en-US" altLang="zh-CN" sz="1200" kern="1200" dirty="0">
                    <a:solidFill>
                      <a:schemeClr val="tx1"/>
                    </a:solidFill>
                    <a:effectLst/>
                    <a:latin typeface="+mn-lt"/>
                    <a:ea typeface="+mn-ea"/>
                    <a:cs typeface="+mn-cs"/>
                  </a:rPr>
                  <a:t>Mu</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𝑛×𝑑)</a:t>
                </a:r>
                <a:r>
                  <a:rPr lang="en-US" altLang="zh-CN" sz="1200" kern="1200" dirty="0">
                    <a:solidFill>
                      <a:schemeClr val="tx1"/>
                    </a:solidFill>
                    <a:effectLst/>
                    <a:latin typeface="+mn-lt"/>
                    <a:ea typeface="+mn-ea"/>
                    <a:cs typeface="+mn-cs"/>
                  </a:rPr>
                  <a:t> Qi</a:t>
                </a:r>
                <a:r>
                  <a:rPr lang="zh-CN" altLang="en-US" sz="1200" kern="1200" dirty="0">
                    <a:solidFill>
                      <a:schemeClr val="tx1"/>
                    </a:solidFill>
                    <a:effectLst/>
                    <a:latin typeface="+mn-lt"/>
                    <a:ea typeface="+mn-ea"/>
                    <a:cs typeface="+mn-cs"/>
                  </a:rPr>
                  <a:t>∈</a:t>
                </a:r>
                <a:r>
                  <a:rPr lang="en-US" altLang="zh-CN" sz="1200" i="0" kern="1200">
                    <a:solidFill>
                      <a:schemeClr val="bg2">
                        <a:lumMod val="50000"/>
                      </a:schemeClr>
                    </a:solidFill>
                    <a:latin typeface="Cambria Math" panose="02040503050406030204" pitchFamily="18" charset="0"/>
                    <a:ea typeface="+mn-ea"/>
                    <a:cs typeface="+mn-cs"/>
                  </a:rPr>
                  <a:t>ℝ^(</a:t>
                </a:r>
                <a:r>
                  <a:rPr lang="en-US" altLang="zh-CN" sz="1200" b="0" i="0" kern="1200">
                    <a:solidFill>
                      <a:schemeClr val="bg2">
                        <a:lumMod val="50000"/>
                      </a:schemeClr>
                    </a:solidFill>
                    <a:latin typeface="Cambria Math" panose="02040503050406030204" pitchFamily="18" charset="0"/>
                    <a:ea typeface="+mn-ea"/>
                    <a:cs typeface="+mn-cs"/>
                  </a:rPr>
                  <a:t>𝑚×𝑑)</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嵌入矩阵需要预训练，比如</a:t>
                </a:r>
                <a:r>
                  <a:rPr lang="en-US" altLang="zh-CN" sz="1200" kern="1200" dirty="0">
                    <a:solidFill>
                      <a:schemeClr val="tx1"/>
                    </a:solidFill>
                    <a:effectLst/>
                    <a:latin typeface="+mn-lt"/>
                    <a:ea typeface="+mn-ea"/>
                    <a:cs typeface="+mn-cs"/>
                  </a:rPr>
                  <a:t>word2vec</a:t>
                </a:r>
                <a:r>
                  <a:rPr lang="zh-CN" altLang="en-US" sz="1200" kern="1200" dirty="0">
                    <a:solidFill>
                      <a:schemeClr val="tx1"/>
                    </a:solidFill>
                    <a:effectLst/>
                    <a:latin typeface="+mn-lt"/>
                    <a:ea typeface="+mn-ea"/>
                    <a:cs typeface="+mn-cs"/>
                  </a:rPr>
                  <a:t>或者</a:t>
                </a:r>
                <a:r>
                  <a:rPr lang="en-US" altLang="zh-CN" sz="1200" kern="1200" dirty="0" err="1">
                    <a:solidFill>
                      <a:schemeClr val="tx1"/>
                    </a:solidFill>
                    <a:effectLst/>
                    <a:latin typeface="+mn-lt"/>
                    <a:ea typeface="+mn-ea"/>
                    <a:cs typeface="+mn-cs"/>
                  </a:rPr>
                  <a:t>GLoVe</a:t>
                </a:r>
                <a:r>
                  <a:rPr lang="zh-CN" altLang="en-US" sz="1200" kern="1200" dirty="0">
                    <a:solidFill>
                      <a:schemeClr val="tx1"/>
                    </a:solidFill>
                    <a:effectLst/>
                    <a:latin typeface="+mn-lt"/>
                    <a:ea typeface="+mn-ea"/>
                    <a:cs typeface="+mn-cs"/>
                  </a:rPr>
                  <a:t>，因为这两种方法可以记住句子中词语的顺序，而不像</a:t>
                </a:r>
                <a:r>
                  <a:rPr lang="en-US" altLang="zh-CN" sz="1200" kern="1200" dirty="0">
                    <a:solidFill>
                      <a:schemeClr val="tx1"/>
                    </a:solidFill>
                    <a:effectLst/>
                    <a:latin typeface="+mn-lt"/>
                    <a:ea typeface="+mn-ea"/>
                    <a:cs typeface="+mn-cs"/>
                  </a:rPr>
                  <a:t>bag-of-words</a:t>
                </a:r>
                <a:r>
                  <a:rPr lang="zh-CN" altLang="en-US" sz="1200" kern="1200" dirty="0">
                    <a:solidFill>
                      <a:schemeClr val="tx1"/>
                    </a:solidFill>
                    <a:effectLst/>
                    <a:latin typeface="+mn-lt"/>
                    <a:ea typeface="+mn-ea"/>
                    <a:cs typeface="+mn-cs"/>
                  </a:rPr>
                  <a:t>完全放弃单词顺序</a:t>
                </a:r>
                <a:endParaRPr lang="en-US" altLang="zh-CN" sz="1200" kern="1200" dirty="0">
                  <a:solidFill>
                    <a:schemeClr val="tx1"/>
                  </a:solidFill>
                  <a:effectLst/>
                  <a:latin typeface="+mn-lt"/>
                  <a:ea typeface="+mn-ea"/>
                  <a:cs typeface="+mn-cs"/>
                </a:endParaRPr>
              </a:p>
            </p:txBody>
          </p:sp>
        </mc:Fallback>
      </mc:AlternateContent>
    </p:spTree>
    <p:extLst>
      <p:ext uri="{BB962C8B-B14F-4D97-AF65-F5344CB8AC3E}">
        <p14:creationId xmlns:p14="http://schemas.microsoft.com/office/powerpoint/2010/main" val="4278533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11901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消融学习</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Random</a:t>
            </a:r>
            <a:r>
              <a:rPr lang="zh-CN" altLang="en-US" sz="1200" kern="1200" dirty="0">
                <a:solidFill>
                  <a:schemeClr val="tx1"/>
                </a:solidFill>
                <a:effectLst/>
                <a:latin typeface="+mn-lt"/>
                <a:ea typeface="+mn-ea"/>
                <a:cs typeface="+mn-cs"/>
              </a:rPr>
              <a:t>：从标准正态分布中随机抽取一个向量，然后将其送入多层感知器（</a:t>
            </a:r>
            <a:r>
              <a:rPr lang="en-US" altLang="zh-CN" sz="1200" kern="1200" dirty="0">
                <a:solidFill>
                  <a:schemeClr val="tx1"/>
                </a:solidFill>
                <a:effectLst/>
                <a:latin typeface="+mn-lt"/>
                <a:ea typeface="+mn-ea"/>
                <a:cs typeface="+mn-cs"/>
              </a:rPr>
              <a:t>MLP</a:t>
            </a:r>
            <a:r>
              <a:rPr lang="zh-CN" altLang="en-US" sz="1200" kern="1200" dirty="0">
                <a:solidFill>
                  <a:schemeClr val="tx1"/>
                </a:solidFill>
                <a:effectLst/>
                <a:latin typeface="+mn-lt"/>
                <a:ea typeface="+mn-ea"/>
                <a:cs typeface="+mn-cs"/>
              </a:rPr>
              <a:t>）生成缺失信息；</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Miss</a:t>
            </a:r>
            <a:r>
              <a:rPr lang="zh-CN" altLang="en-US" sz="1200" kern="1200" dirty="0">
                <a:solidFill>
                  <a:schemeClr val="tx1"/>
                </a:solidFill>
                <a:effectLst/>
                <a:latin typeface="+mn-lt"/>
                <a:ea typeface="+mn-ea"/>
                <a:cs typeface="+mn-cs"/>
              </a:rPr>
              <a:t>：去除在尾节点上使用缺失信息进行邻域聚合</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Local</a:t>
            </a:r>
            <a:r>
              <a:rPr lang="zh-CN" altLang="en-US" sz="1200" kern="1200" dirty="0">
                <a:solidFill>
                  <a:schemeClr val="tx1"/>
                </a:solidFill>
                <a:effectLst/>
                <a:latin typeface="+mn-lt"/>
                <a:ea typeface="+mn-ea"/>
                <a:cs typeface="+mn-cs"/>
              </a:rPr>
              <a:t>：去除全局共享邻域翻译的局部化；</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Discriminator</a:t>
            </a:r>
            <a:r>
              <a:rPr lang="zh-CN" altLang="en-US" sz="1200" kern="1200" dirty="0">
                <a:solidFill>
                  <a:schemeClr val="tx1"/>
                </a:solidFill>
                <a:effectLst/>
                <a:latin typeface="+mn-lt"/>
                <a:ea typeface="+mn-ea"/>
                <a:cs typeface="+mn-cs"/>
              </a:rPr>
              <a:t>：去除对抗性约束</a:t>
            </a:r>
            <a:endParaRPr lang="en-US" altLang="zh-CN" sz="1200" kern="1200" dirty="0">
              <a:solidFill>
                <a:schemeClr val="tx1"/>
              </a:solidFill>
              <a:effectLst/>
              <a:latin typeface="+mn-lt"/>
              <a:ea typeface="+mn-ea"/>
              <a:cs typeface="+mn-cs"/>
            </a:endParaRPr>
          </a:p>
          <a:p>
            <a:pPr marL="0" indent="0">
              <a:buNone/>
            </a:pPr>
            <a:r>
              <a:rPr lang="en-US" altLang="zh-CN" sz="1200" kern="1200" dirty="0">
                <a:solidFill>
                  <a:schemeClr val="tx1"/>
                </a:solidFill>
                <a:effectLst/>
                <a:latin typeface="+mn-lt"/>
                <a:ea typeface="+mn-ea"/>
                <a:cs typeface="+mn-cs"/>
              </a:rPr>
              <a:t>Contrast</a:t>
            </a:r>
            <a:r>
              <a:rPr lang="zh-CN" altLang="en-US" sz="1200" kern="1200" dirty="0">
                <a:solidFill>
                  <a:schemeClr val="tx1"/>
                </a:solidFill>
                <a:effectLst/>
                <a:latin typeface="+mn-lt"/>
                <a:ea typeface="+mn-ea"/>
                <a:cs typeface="+mn-cs"/>
              </a:rPr>
              <a:t>：去除伪造的尾节点，只使用头节点来学习邻域转换，没有对照</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首先，随机或无缺失信息会显著降低尾节点</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的性能，这表明缺失信息对于改进尾节点嵌入的重要性。其次，如果不对全局共享的邻域转换进行本地化，</a:t>
            </a:r>
            <a:r>
              <a:rPr lang="en-US" altLang="zh-CN" sz="1200" kern="1200" dirty="0">
                <a:solidFill>
                  <a:schemeClr val="tx1"/>
                </a:solidFill>
                <a:effectLst/>
                <a:latin typeface="+mn-lt"/>
                <a:ea typeface="+mn-ea"/>
                <a:cs typeface="+mn-cs"/>
              </a:rPr>
              <a:t>Tail-GNN</a:t>
            </a:r>
            <a:r>
              <a:rPr lang="zh-CN" altLang="en-US" sz="1200" kern="1200" dirty="0">
                <a:solidFill>
                  <a:schemeClr val="tx1"/>
                </a:solidFill>
                <a:effectLst/>
                <a:latin typeface="+mn-lt"/>
                <a:ea typeface="+mn-ea"/>
                <a:cs typeface="+mn-cs"/>
              </a:rPr>
              <a:t>无法解释节点的不同局部上下文，这也会影响性能。第三，鉴别器也有助于提高性能。这意味着，通过区分头部和尾部节点，可以进一步增强缺失信息的生成。最后，如果没有对比策略，性能也会变得更差，因为头部和尾部节点之间没有一个对应关系来进行直接和更有意义的区分</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可扩展性研究</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在最大的数据集</a:t>
            </a:r>
            <a:r>
              <a:rPr lang="en-US" altLang="zh-CN" sz="1200" kern="1200" dirty="0">
                <a:solidFill>
                  <a:schemeClr val="tx1"/>
                </a:solidFill>
                <a:effectLst/>
                <a:latin typeface="+mn-lt"/>
                <a:ea typeface="+mn-ea"/>
                <a:cs typeface="+mn-cs"/>
              </a:rPr>
              <a:t>Amazon</a:t>
            </a:r>
            <a:r>
              <a:rPr lang="zh-CN" altLang="en-US" sz="1200" kern="1200" dirty="0">
                <a:solidFill>
                  <a:schemeClr val="tx1"/>
                </a:solidFill>
                <a:effectLst/>
                <a:latin typeface="+mn-lt"/>
                <a:ea typeface="+mn-ea"/>
                <a:cs typeface="+mn-cs"/>
              </a:rPr>
              <a:t>上，我们对五个子图进行了采样，它们的节点介于</a:t>
            </a:r>
            <a:r>
              <a:rPr lang="en-US" altLang="zh-CN" sz="1200" kern="1200" dirty="0">
                <a:solidFill>
                  <a:schemeClr val="tx1"/>
                </a:solidFill>
                <a:effectLst/>
                <a:latin typeface="+mn-lt"/>
                <a:ea typeface="+mn-ea"/>
                <a:cs typeface="+mn-cs"/>
              </a:rPr>
              <a:t>100k</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900k</a:t>
            </a:r>
            <a:r>
              <a:rPr lang="zh-CN" altLang="en-US" sz="1200" kern="1200" dirty="0">
                <a:solidFill>
                  <a:schemeClr val="tx1"/>
                </a:solidFill>
                <a:effectLst/>
                <a:latin typeface="+mn-lt"/>
                <a:ea typeface="+mn-ea"/>
                <a:cs typeface="+mn-cs"/>
              </a:rPr>
              <a:t>之间。在右图中，我们报告了五个子图上</a:t>
            </a:r>
            <a:r>
              <a:rPr lang="en-US" altLang="zh-CN" sz="1200" kern="1200" dirty="0">
                <a:solidFill>
                  <a:schemeClr val="tx1"/>
                </a:solidFill>
                <a:effectLst/>
                <a:latin typeface="+mn-lt"/>
                <a:ea typeface="+mn-ea"/>
                <a:cs typeface="+mn-cs"/>
              </a:rPr>
              <a:t>Tail-GCN</a:t>
            </a:r>
            <a:r>
              <a:rPr lang="zh-CN" altLang="en-US" sz="1200" kern="1200" dirty="0">
                <a:solidFill>
                  <a:schemeClr val="tx1"/>
                </a:solidFill>
                <a:effectLst/>
                <a:latin typeface="+mn-lt"/>
                <a:ea typeface="+mn-ea"/>
                <a:cs typeface="+mn-cs"/>
              </a:rPr>
              <a:t>的训练（每个</a:t>
            </a:r>
            <a:r>
              <a:rPr lang="en-US" altLang="zh-CN" sz="1200" kern="1200" dirty="0">
                <a:solidFill>
                  <a:schemeClr val="tx1"/>
                </a:solidFill>
                <a:effectLst/>
                <a:latin typeface="+mn-lt"/>
                <a:ea typeface="+mn-ea"/>
                <a:cs typeface="+mn-cs"/>
              </a:rPr>
              <a:t>epoch</a:t>
            </a:r>
            <a:r>
              <a:rPr lang="zh-CN" altLang="en-US" sz="1200" kern="1200" dirty="0">
                <a:solidFill>
                  <a:schemeClr val="tx1"/>
                </a:solidFill>
                <a:effectLst/>
                <a:latin typeface="+mn-lt"/>
                <a:ea typeface="+mn-ea"/>
                <a:cs typeface="+mn-cs"/>
              </a:rPr>
              <a:t>）和推理时间。我们观察到，训练和推理时间都随着节点数的增加而线性增加。线性增长表明，所提出的尾</a:t>
            </a:r>
            <a:r>
              <a:rPr lang="en-US" altLang="zh-CN" sz="1200" kern="1200" dirty="0">
                <a:solidFill>
                  <a:schemeClr val="tx1"/>
                </a:solidFill>
                <a:effectLst/>
                <a:latin typeface="+mn-lt"/>
                <a:ea typeface="+mn-ea"/>
                <a:cs typeface="+mn-cs"/>
              </a:rPr>
              <a:t>GNN</a:t>
            </a:r>
            <a:r>
              <a:rPr lang="zh-CN" altLang="en-US" sz="1200" kern="1200" dirty="0">
                <a:solidFill>
                  <a:schemeClr val="tx1"/>
                </a:solidFill>
                <a:effectLst/>
                <a:latin typeface="+mn-lt"/>
                <a:ea typeface="+mn-ea"/>
                <a:cs typeface="+mn-cs"/>
              </a:rPr>
              <a:t>可以在现实场景中扩展到非常大的图</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还研究了</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的影响</a:t>
            </a: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在不同的</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值下，</a:t>
            </a:r>
            <a:r>
              <a:rPr lang="en-US" altLang="zh-CN" sz="1200" kern="1200" dirty="0">
                <a:solidFill>
                  <a:schemeClr val="tx1"/>
                </a:solidFill>
                <a:effectLst/>
                <a:latin typeface="+mn-lt"/>
                <a:ea typeface="+mn-ea"/>
                <a:cs typeface="+mn-cs"/>
              </a:rPr>
              <a:t>Tail-GCN</a:t>
            </a:r>
            <a:r>
              <a:rPr lang="zh-CN" altLang="en-US" sz="1200" kern="1200" dirty="0">
                <a:solidFill>
                  <a:schemeClr val="tx1"/>
                </a:solidFill>
                <a:effectLst/>
                <a:latin typeface="+mn-lt"/>
                <a:ea typeface="+mn-ea"/>
                <a:cs typeface="+mn-cs"/>
              </a:rPr>
              <a:t>仍然始终优于</a:t>
            </a:r>
            <a:r>
              <a:rPr lang="en-US" altLang="zh-CN" sz="1200" kern="1200" dirty="0">
                <a:solidFill>
                  <a:schemeClr val="tx1"/>
                </a:solidFill>
                <a:effectLst/>
                <a:latin typeface="+mn-lt"/>
                <a:ea typeface="+mn-ea"/>
                <a:cs typeface="+mn-cs"/>
              </a:rPr>
              <a:t>baseline</a:t>
            </a:r>
            <a:r>
              <a:rPr lang="zh-CN" altLang="en-US" sz="1200" kern="1200" dirty="0">
                <a:solidFill>
                  <a:schemeClr val="tx1"/>
                </a:solidFill>
                <a:effectLst/>
                <a:latin typeface="+mn-lt"/>
                <a:ea typeface="+mn-ea"/>
                <a:cs typeface="+mn-cs"/>
              </a:rPr>
              <a:t>，这表明我们提出的方法通过将邻域转换从头部节点转移到尾部节点而普遍适用，而不管度阈值的微小变化</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indent="0">
              <a:buNone/>
            </a:pPr>
            <a:r>
              <a:rPr lang="zh-CN" altLang="en-US" sz="1200" kern="1200" dirty="0">
                <a:solidFill>
                  <a:schemeClr val="tx1"/>
                </a:solidFill>
                <a:effectLst/>
                <a:latin typeface="+mn-lt"/>
                <a:ea typeface="+mn-ea"/>
                <a:cs typeface="+mn-cs"/>
              </a:rPr>
              <a:t>还有一个实验，想说明对比基础</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Tail-GCN</a:t>
            </a:r>
            <a:r>
              <a:rPr lang="zh-CN" altLang="en-US" sz="1200" kern="1200" dirty="0">
                <a:solidFill>
                  <a:schemeClr val="tx1"/>
                </a:solidFill>
                <a:effectLst/>
                <a:latin typeface="+mn-lt"/>
                <a:ea typeface="+mn-ea"/>
                <a:cs typeface="+mn-cs"/>
              </a:rPr>
              <a:t>在增强尾节点嵌入的同时没有忽略头节点，甚至在头节点分类表现还略强于基础</a:t>
            </a:r>
            <a:r>
              <a:rPr lang="en-US" altLang="zh-CN" sz="1200" kern="1200" dirty="0">
                <a:solidFill>
                  <a:schemeClr val="tx1"/>
                </a:solidFill>
                <a:effectLst/>
                <a:latin typeface="+mn-lt"/>
                <a:ea typeface="+mn-ea"/>
                <a:cs typeface="+mn-cs"/>
              </a:rPr>
              <a:t>GCN</a:t>
            </a:r>
          </a:p>
        </p:txBody>
      </p:sp>
    </p:spTree>
    <p:extLst>
      <p:ext uri="{BB962C8B-B14F-4D97-AF65-F5344CB8AC3E}">
        <p14:creationId xmlns:p14="http://schemas.microsoft.com/office/powerpoint/2010/main" val="345953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基于生成对抗图网络的非平衡网络嵌入</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不平衡网络分析的挑战是（</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）少数节点的数量远少于多数节点的数量，（</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）少数节点和多数节点是不可分离的，也就是说，在网络中很难找到多数节点和少数节点的</a:t>
            </a:r>
            <a:r>
              <a:rPr lang="en-US" altLang="zh-CN" sz="1200" kern="1200" dirty="0">
                <a:solidFill>
                  <a:schemeClr val="tx1"/>
                </a:solidFill>
                <a:effectLst/>
                <a:latin typeface="+mn-lt"/>
                <a:ea typeface="+mn-ea"/>
                <a:cs typeface="+mn-cs"/>
              </a:rPr>
              <a:t>support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提出了</a:t>
            </a:r>
            <a:r>
              <a:rPr lang="en-US" altLang="zh-CN" sz="1200" kern="1200" dirty="0" err="1">
                <a:solidFill>
                  <a:schemeClr val="tx1"/>
                </a:solidFill>
                <a:effectLst/>
                <a:latin typeface="+mn-lt"/>
                <a:ea typeface="+mn-ea"/>
                <a:cs typeface="+mn-cs"/>
              </a:rPr>
              <a:t>ImGAGN</a:t>
            </a:r>
            <a:r>
              <a:rPr lang="zh-CN" altLang="en-US" sz="1200" kern="1200" dirty="0">
                <a:solidFill>
                  <a:schemeClr val="tx1"/>
                </a:solidFill>
                <a:effectLst/>
                <a:latin typeface="+mn-lt"/>
                <a:ea typeface="+mn-ea"/>
                <a:cs typeface="+mn-cs"/>
              </a:rPr>
              <a:t>，</a:t>
            </a:r>
            <a:r>
              <a:rPr lang="zh-CN" altLang="en-US" sz="1200" kern="1200" dirty="0">
                <a:solidFill>
                  <a:schemeClr val="bg2">
                    <a:lumMod val="50000"/>
                  </a:schemeClr>
                </a:solidFill>
                <a:latin typeface="+mj-ea"/>
                <a:ea typeface="+mn-ea"/>
                <a:cs typeface="+mn-cs"/>
              </a:rPr>
              <a:t>该模型利用生成器模拟少数类节点的分布，并生成一组少数类节点来平衡原始网络类。然后对</a:t>
            </a:r>
            <a:r>
              <a:rPr lang="en-US" altLang="zh-CN" sz="1200" kern="1200" dirty="0">
                <a:solidFill>
                  <a:schemeClr val="bg2">
                    <a:lumMod val="50000"/>
                  </a:schemeClr>
                </a:solidFill>
                <a:latin typeface="+mj-ea"/>
                <a:ea typeface="+mn-ea"/>
                <a:cs typeface="+mn-cs"/>
              </a:rPr>
              <a:t>GCN</a:t>
            </a:r>
            <a:r>
              <a:rPr lang="zh-CN" altLang="en-US" sz="1200" kern="1200" dirty="0">
                <a:solidFill>
                  <a:schemeClr val="bg2">
                    <a:lumMod val="50000"/>
                  </a:schemeClr>
                </a:solidFill>
                <a:latin typeface="+mj-ea"/>
                <a:ea typeface="+mn-ea"/>
                <a:cs typeface="+mn-cs"/>
              </a:rPr>
              <a:t>辨别器进行训练，在综合平衡网络类中区分多数节点和少数节点，以及假节点和真实节点</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30652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kern="1200" dirty="0">
                <a:solidFill>
                  <a:schemeClr val="tx1"/>
                </a:solidFill>
                <a:effectLst/>
                <a:latin typeface="+mn-lt"/>
                <a:ea typeface="+mn-ea"/>
                <a:cs typeface="+mn-cs"/>
              </a:rPr>
              <a:t>图数据生成器</a:t>
            </a:r>
            <a:r>
              <a:rPr lang="en-US" altLang="zh-CN" sz="1200" kern="1200" dirty="0" err="1">
                <a:solidFill>
                  <a:schemeClr val="tx1"/>
                </a:solidFill>
                <a:effectLst/>
                <a:latin typeface="+mn-lt"/>
                <a:ea typeface="+mn-ea"/>
                <a:cs typeface="+mn-cs"/>
              </a:rPr>
              <a:t>GraphGenerator</a:t>
            </a:r>
            <a:r>
              <a:rPr lang="zh-CN" altLang="en-US" sz="1200" kern="1200" dirty="0">
                <a:solidFill>
                  <a:schemeClr val="tx1"/>
                </a:solidFill>
                <a:effectLst/>
                <a:latin typeface="+mn-lt"/>
                <a:ea typeface="+mn-ea"/>
                <a:cs typeface="+mn-cs"/>
              </a:rPr>
              <a:t>，它可以生成合成少数节点和真实少数节点之间的节点链接关系，并通过对链接的真实少数节点的特征进行平均来获得合成少数节点的特征。</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生成器是一个全连通的神经网络，其中</a:t>
            </a:r>
            <a:r>
              <a:rPr lang="en-US"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是具有</a:t>
            </a:r>
            <a:r>
              <a:rPr lang="en-US" altLang="zh-CN" sz="1200" kern="1200" dirty="0" err="1">
                <a:solidFill>
                  <a:schemeClr val="tx1"/>
                </a:solidFill>
                <a:effectLst/>
                <a:latin typeface="+mn-lt"/>
                <a:ea typeface="+mn-ea"/>
                <a:cs typeface="+mn-cs"/>
              </a:rPr>
              <a:t>dz</a:t>
            </a:r>
            <a:r>
              <a:rPr lang="zh-CN" altLang="en-US" sz="1200" kern="1200" dirty="0">
                <a:solidFill>
                  <a:schemeClr val="tx1"/>
                </a:solidFill>
                <a:effectLst/>
                <a:latin typeface="+mn-lt"/>
                <a:ea typeface="+mn-ea"/>
                <a:cs typeface="+mn-cs"/>
              </a:rPr>
              <a:t>维的噪声空间，</a:t>
            </a:r>
            <a:r>
              <a:rPr lang="en-US" altLang="zh-CN" sz="1200" kern="1200" dirty="0">
                <a:solidFill>
                  <a:schemeClr val="tx1"/>
                </a:solidFill>
                <a:effectLst/>
                <a:latin typeface="+mn-lt"/>
                <a:ea typeface="+mn-ea"/>
                <a:cs typeface="+mn-cs"/>
              </a:rPr>
              <a:t>F</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分别是网络特征空间和网络结构空间</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Ng</a:t>
            </a:r>
            <a:r>
              <a:rPr lang="zh-CN" altLang="en-US" sz="1200" kern="1200" dirty="0">
                <a:solidFill>
                  <a:schemeClr val="tx1"/>
                </a:solidFill>
                <a:effectLst/>
                <a:latin typeface="+mn-lt"/>
                <a:ea typeface="+mn-ea"/>
                <a:cs typeface="+mn-cs"/>
              </a:rPr>
              <a:t>表示生成器为平衡网络节点种类分布需要生成的节点数</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因此输入层输入维度为</a:t>
            </a:r>
            <a:r>
              <a:rPr lang="en-US" altLang="zh-CN" sz="1200" kern="1200" dirty="0" err="1">
                <a:solidFill>
                  <a:schemeClr val="tx1"/>
                </a:solidFill>
                <a:effectLst/>
                <a:latin typeface="+mn-lt"/>
                <a:ea typeface="+mn-ea"/>
                <a:cs typeface="+mn-cs"/>
              </a:rPr>
              <a:t>dz</a:t>
            </a:r>
            <a:r>
              <a:rPr lang="zh-CN" altLang="en-US" sz="1200" kern="1200" dirty="0">
                <a:solidFill>
                  <a:schemeClr val="tx1"/>
                </a:solidFill>
                <a:effectLst/>
                <a:latin typeface="+mn-lt"/>
                <a:ea typeface="+mn-ea"/>
                <a:cs typeface="+mn-cs"/>
              </a:rPr>
              <a:t>，输出层输出维度为</a:t>
            </a:r>
            <a:r>
              <a:rPr lang="en-US" altLang="zh-CN" sz="1200" kern="1200" dirty="0">
                <a:solidFill>
                  <a:schemeClr val="tx1"/>
                </a:solidFill>
                <a:effectLst/>
                <a:latin typeface="+mn-lt"/>
                <a:ea typeface="+mn-ea"/>
                <a:cs typeface="+mn-cs"/>
              </a:rPr>
              <a:t>ng*</a:t>
            </a:r>
            <a:r>
              <a:rPr lang="en-US" altLang="zh-CN" sz="1200" kern="1200" dirty="0" err="1">
                <a:solidFill>
                  <a:schemeClr val="tx1"/>
                </a:solidFill>
                <a:effectLst/>
                <a:latin typeface="+mn-lt"/>
                <a:ea typeface="+mn-ea"/>
                <a:cs typeface="+mn-cs"/>
              </a:rPr>
              <a:t>nmin</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O</a:t>
            </a:r>
            <a:r>
              <a:rPr lang="zh-CN" altLang="en-US" sz="1200" kern="1200" dirty="0">
                <a:solidFill>
                  <a:schemeClr val="tx1"/>
                </a:solidFill>
                <a:effectLst/>
                <a:latin typeface="+mn-lt"/>
                <a:ea typeface="+mn-ea"/>
                <a:cs typeface="+mn-cs"/>
              </a:rPr>
              <a:t>的每一行进行归一化，</a:t>
            </a:r>
            <a:r>
              <a:rPr lang="en-US" altLang="zh-CN" sz="1200" kern="1200" dirty="0">
                <a:solidFill>
                  <a:schemeClr val="tx1"/>
                </a:solidFill>
                <a:effectLst/>
                <a:latin typeface="+mn-lt"/>
                <a:ea typeface="+mn-ea"/>
                <a:cs typeface="+mn-cs"/>
              </a:rPr>
              <a:t>Oi</a:t>
            </a:r>
            <a:r>
              <a:rPr lang="zh-CN" altLang="en-US" sz="1200" kern="1200" dirty="0">
                <a:solidFill>
                  <a:schemeClr val="tx1"/>
                </a:solidFill>
                <a:effectLst/>
                <a:latin typeface="+mn-lt"/>
                <a:ea typeface="+mn-ea"/>
                <a:cs typeface="+mn-cs"/>
              </a:rPr>
              <a:t>表示生成的少数节点与所有实际少数节点的连接关系</a:t>
            </a:r>
            <a:endParaRPr lang="en-US"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Tij</a:t>
            </a:r>
            <a:r>
              <a:rPr lang="zh-CN" altLang="en-US" sz="1200" kern="1200" dirty="0">
                <a:solidFill>
                  <a:schemeClr val="tx1"/>
                </a:solidFill>
                <a:effectLst/>
                <a:latin typeface="+mn-lt"/>
                <a:ea typeface="+mn-ea"/>
                <a:cs typeface="+mn-cs"/>
              </a:rPr>
              <a:t>表示表示生成少数节点</a:t>
            </a:r>
            <a:r>
              <a:rPr lang="en-US" altLang="zh-CN" sz="1200" kern="1200" dirty="0" err="1">
                <a:solidFill>
                  <a:schemeClr val="tx1"/>
                </a:solidFill>
                <a:effectLst/>
                <a:latin typeface="+mn-lt"/>
                <a:ea typeface="+mn-ea"/>
                <a:cs typeface="+mn-cs"/>
              </a:rPr>
              <a:t>ui</a:t>
            </a:r>
            <a:r>
              <a:rPr lang="zh-CN" altLang="en-US" sz="1200" kern="1200" dirty="0">
                <a:solidFill>
                  <a:schemeClr val="tx1"/>
                </a:solidFill>
                <a:effectLst/>
                <a:latin typeface="+mn-lt"/>
                <a:ea typeface="+mn-ea"/>
                <a:cs typeface="+mn-cs"/>
              </a:rPr>
              <a:t>与原始少数节点</a:t>
            </a:r>
            <a:r>
              <a:rPr lang="en-US" altLang="zh-CN" sz="1200" kern="1200" dirty="0" err="1">
                <a:solidFill>
                  <a:schemeClr val="tx1"/>
                </a:solidFill>
                <a:effectLst/>
                <a:latin typeface="+mn-lt"/>
                <a:ea typeface="+mn-ea"/>
                <a:cs typeface="+mn-cs"/>
              </a:rPr>
              <a:t>vj</a:t>
            </a:r>
            <a:r>
              <a:rPr lang="zh-CN" altLang="en-US" sz="1200" kern="1200" dirty="0">
                <a:solidFill>
                  <a:schemeClr val="tx1"/>
                </a:solidFill>
                <a:effectLst/>
                <a:latin typeface="+mn-lt"/>
                <a:ea typeface="+mn-ea"/>
                <a:cs typeface="+mn-cs"/>
              </a:rPr>
              <a:t>之间的连接归一化权重，</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表示生成的少数节点和原始少数节点之间的网络拓扑结构信息</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生成节点的特征矩阵</a:t>
            </a:r>
            <a:r>
              <a:rPr lang="en-US" altLang="zh-CN" sz="1200" kern="1200" dirty="0" err="1">
                <a:solidFill>
                  <a:schemeClr val="tx1"/>
                </a:solidFill>
                <a:effectLst/>
                <a:latin typeface="+mn-lt"/>
                <a:ea typeface="+mn-ea"/>
                <a:cs typeface="+mn-cs"/>
              </a:rPr>
              <a:t>Xg</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用一个两层</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作为鉴别器</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在原不平衡图中节点标签有两种类别，多数节点和少数节点；在生成的平衡图中节点标签有三种类型：</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鉴别器需要鉴别出一个节点是否为生成的假节点以及是否为少数节点，利用</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作为节点多类分类器</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兼备器输出</a:t>
            </a:r>
            <a:r>
              <a:rPr lang="en-US"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 D</a:t>
            </a:r>
            <a:r>
              <a:rPr lang="zh-CN" altLang="en-US" sz="1200" kern="1200" dirty="0">
                <a:solidFill>
                  <a:schemeClr val="tx1"/>
                </a:solidFill>
                <a:effectLst/>
                <a:latin typeface="+mn-lt"/>
                <a:ea typeface="+mn-ea"/>
                <a:cs typeface="+mn-cs"/>
              </a:rPr>
              <a:t>为原图的度矩阵</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Ω0</a:t>
            </a:r>
            <a:r>
              <a:rPr lang="zh-CN" altLang="en-US" sz="1200" kern="1200" dirty="0">
                <a:solidFill>
                  <a:schemeClr val="tx1"/>
                </a:solidFill>
                <a:effectLst/>
                <a:latin typeface="+mn-lt"/>
                <a:ea typeface="+mn-ea"/>
                <a:cs typeface="+mn-cs"/>
              </a:rPr>
              <a:t>为输入到隐藏层的权重矩阵，</a:t>
            </a:r>
            <a:r>
              <a:rPr lang="en-US" altLang="zh-CN" sz="1200" kern="1200" dirty="0">
                <a:solidFill>
                  <a:schemeClr val="tx1"/>
                </a:solidFill>
                <a:effectLst/>
                <a:latin typeface="+mn-lt"/>
                <a:ea typeface="+mn-ea"/>
                <a:cs typeface="+mn-cs"/>
              </a:rPr>
              <a:t>Ω1</a:t>
            </a:r>
            <a:r>
              <a:rPr lang="zh-CN" altLang="en-US" sz="1200" kern="1200" dirty="0">
                <a:solidFill>
                  <a:schemeClr val="tx1"/>
                </a:solidFill>
                <a:effectLst/>
                <a:latin typeface="+mn-lt"/>
                <a:ea typeface="+mn-ea"/>
                <a:cs typeface="+mn-cs"/>
              </a:rPr>
              <a:t>为隐藏层到输出的权重矩阵</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Lrf</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Lmi</a:t>
            </a:r>
            <a:r>
              <a:rPr lang="zh-CN" altLang="en-US" sz="1200" b="0" i="0" kern="1200" dirty="0">
                <a:solidFill>
                  <a:schemeClr val="tx1"/>
                </a:solidFill>
                <a:effectLst/>
                <a:latin typeface="+mn-lt"/>
                <a:ea typeface="+mn-ea"/>
                <a:cs typeface="+mn-cs"/>
              </a:rPr>
              <a:t>：生成的少数数据上的混淆判别器损失</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Ldi</a:t>
            </a:r>
            <a:r>
              <a:rPr lang="zh-CN" altLang="en-US" sz="1200" b="0" i="0" kern="1200" dirty="0">
                <a:solidFill>
                  <a:schemeClr val="tx1"/>
                </a:solidFill>
                <a:effectLst/>
                <a:latin typeface="+mn-lt"/>
                <a:ea typeface="+mn-ea"/>
                <a:cs typeface="+mn-cs"/>
              </a:rPr>
              <a:t>： 旨在使生成的少数节点接近真实的少数节点</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Lre</a:t>
            </a:r>
            <a:r>
              <a:rPr lang="zh-CN" altLang="en-US" sz="1200" b="0" i="0" kern="1200" dirty="0">
                <a:solidFill>
                  <a:schemeClr val="tx1"/>
                </a:solidFill>
                <a:effectLst/>
                <a:latin typeface="+mn-lt"/>
                <a:ea typeface="+mn-ea"/>
                <a:cs typeface="+mn-cs"/>
              </a:rPr>
              <a:t>：正则化损失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Lfa</a:t>
            </a:r>
            <a:r>
              <a:rPr lang="zh-CN" altLang="en-US" sz="1200" b="0" i="0" kern="1200" dirty="0">
                <a:solidFill>
                  <a:schemeClr val="tx1"/>
                </a:solidFill>
                <a:effectLst/>
                <a:latin typeface="+mn-lt"/>
                <a:ea typeface="+mn-ea"/>
                <a:cs typeface="+mn-cs"/>
              </a:rPr>
              <a:t>：交叉熵损失，用于区分节点是由生成器产生的还是原始网络中的真实节点</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Lcl</a:t>
            </a:r>
            <a:r>
              <a:rPr lang="zh-CN" altLang="en-US" sz="1200" b="0" i="0" kern="1200" dirty="0">
                <a:solidFill>
                  <a:schemeClr val="tx1"/>
                </a:solidFill>
                <a:effectLst/>
                <a:latin typeface="+mn-lt"/>
                <a:ea typeface="+mn-ea"/>
                <a:cs typeface="+mn-cs"/>
              </a:rPr>
              <a:t>：交叉熵损失，用于区分节点是少数节点还是多数节点</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Lmm</a:t>
            </a:r>
            <a:r>
              <a:rPr lang="zh-CN" altLang="en-US" sz="1200" b="0" i="0" kern="1200" dirty="0">
                <a:solidFill>
                  <a:schemeClr val="tx1"/>
                </a:solidFill>
                <a:effectLst/>
                <a:latin typeface="+mn-lt"/>
                <a:ea typeface="+mn-ea"/>
                <a:cs typeface="+mn-cs"/>
              </a:rPr>
              <a:t>：让不同类别节点彼此远离</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Lree</a:t>
            </a:r>
            <a:r>
              <a:rPr lang="zh-CN" altLang="en-US" sz="1200" b="0" i="0" kern="1200" dirty="0">
                <a:solidFill>
                  <a:schemeClr val="tx1"/>
                </a:solidFill>
                <a:effectLst/>
                <a:latin typeface="+mn-lt"/>
                <a:ea typeface="+mn-ea"/>
                <a:cs typeface="+mn-cs"/>
              </a:rPr>
              <a:t>：正则化损失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ImGAGN</a:t>
            </a:r>
            <a:r>
              <a:rPr lang="zh-CN" altLang="en-US" sz="1200" kern="1200" dirty="0">
                <a:solidFill>
                  <a:schemeClr val="tx1"/>
                </a:solidFill>
                <a:effectLst/>
                <a:latin typeface="+mn-lt"/>
                <a:ea typeface="+mn-ea"/>
                <a:cs typeface="+mn-cs"/>
              </a:rPr>
              <a:t>对抗训练目标函数：</a:t>
            </a:r>
            <a:r>
              <a:rPr lang="en-US" altLang="zh-CN" sz="1200" kern="1200" dirty="0" err="1">
                <a:solidFill>
                  <a:schemeClr val="tx1"/>
                </a:solidFill>
                <a:effectLst/>
                <a:latin typeface="+mn-lt"/>
                <a:ea typeface="+mn-ea"/>
                <a:cs typeface="+mn-cs"/>
              </a:rPr>
              <a:t>GraphGenerator</a:t>
            </a:r>
            <a:r>
              <a:rPr lang="zh-CN" altLang="en-US" sz="1200" kern="1200" dirty="0">
                <a:solidFill>
                  <a:schemeClr val="tx1"/>
                </a:solidFill>
                <a:effectLst/>
                <a:latin typeface="+mn-lt"/>
                <a:ea typeface="+mn-ea"/>
                <a:cs typeface="+mn-cs"/>
              </a:rPr>
              <a:t>的目标是生成假少数节点来模拟真实的少数节点分布，从而混淆鉴别器。鉴别器的目标是在真实训练节点和由</a:t>
            </a:r>
            <a:r>
              <a:rPr lang="en-US" altLang="zh-CN" sz="1200" kern="1200" dirty="0" err="1">
                <a:solidFill>
                  <a:schemeClr val="tx1"/>
                </a:solidFill>
                <a:effectLst/>
                <a:latin typeface="+mn-lt"/>
                <a:ea typeface="+mn-ea"/>
                <a:cs typeface="+mn-cs"/>
              </a:rPr>
              <a:t>GraphGenerator</a:t>
            </a:r>
            <a:r>
              <a:rPr lang="zh-CN" altLang="en-US" sz="1200" kern="1200" dirty="0">
                <a:solidFill>
                  <a:schemeClr val="tx1"/>
                </a:solidFill>
                <a:effectLst/>
                <a:latin typeface="+mn-lt"/>
                <a:ea typeface="+mn-ea"/>
                <a:cs typeface="+mn-cs"/>
              </a:rPr>
              <a:t>生成的假节点之间，以及少数节点和多数节点之间进行正确分类。</a:t>
            </a: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1612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sz="1200" kern="1200" dirty="0">
                <a:solidFill>
                  <a:schemeClr val="tx1"/>
                </a:solidFill>
                <a:effectLst/>
                <a:latin typeface="+mn-lt"/>
                <a:ea typeface="+mn-ea"/>
                <a:cs typeface="+mn-cs"/>
              </a:rPr>
              <a:t>在大多数情况下，非平衡网络嵌入方法（即</a:t>
            </a:r>
            <a:r>
              <a:rPr lang="en-US" altLang="zh-CN" sz="1200" kern="1200" dirty="0">
                <a:solidFill>
                  <a:schemeClr val="tx1"/>
                </a:solidFill>
                <a:effectLst/>
                <a:latin typeface="+mn-lt"/>
                <a:ea typeface="+mn-ea"/>
                <a:cs typeface="+mn-cs"/>
              </a:rPr>
              <a:t>GCN-SOMTE</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SPARC</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RECT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DR-GCN</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ImGAGN</a:t>
            </a:r>
            <a:r>
              <a:rPr lang="zh-CN" altLang="en-US" sz="1200" kern="1200" dirty="0">
                <a:solidFill>
                  <a:schemeClr val="tx1"/>
                </a:solidFill>
                <a:effectLst/>
                <a:latin typeface="+mn-lt"/>
                <a:ea typeface="+mn-ea"/>
                <a:cs typeface="+mn-cs"/>
              </a:rPr>
              <a:t>）比平衡网络嵌入方法（即</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GraphSAGE</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DeepWalk</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Node2vec</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LINE</a:t>
            </a:r>
            <a:r>
              <a:rPr lang="zh-CN" altLang="en-US" sz="1200" kern="1200" dirty="0">
                <a:solidFill>
                  <a:schemeClr val="tx1"/>
                </a:solidFill>
                <a:effectLst/>
                <a:latin typeface="+mn-lt"/>
                <a:ea typeface="+mn-ea"/>
                <a:cs typeface="+mn-cs"/>
              </a:rPr>
              <a:t>）实现了更好的性能。这是合理的，因为前者更多地关注少数类样本的标签学习</a:t>
            </a:r>
            <a:endParaRPr lang="en-US" altLang="zh-CN" sz="1200" kern="1200" dirty="0">
              <a:solidFill>
                <a:schemeClr val="tx1"/>
              </a:solidFill>
              <a:effectLst/>
              <a:latin typeface="+mn-lt"/>
              <a:ea typeface="+mn-ea"/>
              <a:cs typeface="+mn-cs"/>
            </a:endParaRPr>
          </a:p>
          <a:p>
            <a:pPr marL="0" indent="0">
              <a:buNone/>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与原始</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相比，</a:t>
            </a:r>
            <a:r>
              <a:rPr lang="en-US" altLang="zh-CN" sz="1200" kern="1200" dirty="0">
                <a:solidFill>
                  <a:schemeClr val="tx1"/>
                </a:solidFill>
                <a:effectLst/>
                <a:latin typeface="+mn-lt"/>
                <a:ea typeface="+mn-ea"/>
                <a:cs typeface="+mn-cs"/>
              </a:rPr>
              <a:t>GCN-SMOTE</a:t>
            </a:r>
            <a:r>
              <a:rPr lang="zh-CN" altLang="en-US" sz="1200" kern="1200" dirty="0">
                <a:solidFill>
                  <a:schemeClr val="tx1"/>
                </a:solidFill>
                <a:effectLst/>
                <a:latin typeface="+mn-lt"/>
                <a:ea typeface="+mn-ea"/>
                <a:cs typeface="+mn-cs"/>
              </a:rPr>
              <a:t>实现了更好的性能，这表明简单的过采样技术能够改善原始</a:t>
            </a:r>
            <a:r>
              <a:rPr lang="en-US" altLang="zh-CN" sz="1200" kern="1200" dirty="0">
                <a:solidFill>
                  <a:schemeClr val="tx1"/>
                </a:solidFill>
                <a:effectLst/>
                <a:latin typeface="+mn-lt"/>
                <a:ea typeface="+mn-ea"/>
                <a:cs typeface="+mn-cs"/>
              </a:rPr>
              <a:t>GCN</a:t>
            </a:r>
            <a:r>
              <a:rPr lang="zh-CN" altLang="en-US" sz="1200" kern="1200" dirty="0">
                <a:solidFill>
                  <a:schemeClr val="tx1"/>
                </a:solidFill>
                <a:effectLst/>
                <a:latin typeface="+mn-lt"/>
                <a:ea typeface="+mn-ea"/>
                <a:cs typeface="+mn-cs"/>
              </a:rPr>
              <a:t>在不平衡网络数据上的性能。由于图形发生器的操作，所提出的方法</a:t>
            </a:r>
            <a:r>
              <a:rPr lang="en-US" altLang="zh-CN" sz="1200" kern="1200" dirty="0" err="1">
                <a:solidFill>
                  <a:schemeClr val="tx1"/>
                </a:solidFill>
                <a:effectLst/>
                <a:latin typeface="+mn-lt"/>
                <a:ea typeface="+mn-ea"/>
                <a:cs typeface="+mn-cs"/>
              </a:rPr>
              <a:t>ImGAGN</a:t>
            </a:r>
            <a:r>
              <a:rPr lang="zh-CN" altLang="en-US" sz="1200" kern="1200" dirty="0">
                <a:solidFill>
                  <a:schemeClr val="tx1"/>
                </a:solidFill>
                <a:effectLst/>
                <a:latin typeface="+mn-lt"/>
                <a:ea typeface="+mn-ea"/>
                <a:cs typeface="+mn-cs"/>
              </a:rPr>
              <a:t>也可以被认为是一种过采样技术。然而，它比</a:t>
            </a:r>
            <a:r>
              <a:rPr lang="en-US" altLang="zh-CN" sz="1200" kern="1200" dirty="0">
                <a:solidFill>
                  <a:schemeClr val="tx1"/>
                </a:solidFill>
                <a:effectLst/>
                <a:latin typeface="+mn-lt"/>
                <a:ea typeface="+mn-ea"/>
                <a:cs typeface="+mn-cs"/>
              </a:rPr>
              <a:t>GCN-SMOTE</a:t>
            </a:r>
            <a:r>
              <a:rPr lang="zh-CN" altLang="en-US" sz="1200" kern="1200" dirty="0">
                <a:solidFill>
                  <a:schemeClr val="tx1"/>
                </a:solidFill>
                <a:effectLst/>
                <a:latin typeface="+mn-lt"/>
                <a:ea typeface="+mn-ea"/>
                <a:cs typeface="+mn-cs"/>
              </a:rPr>
              <a:t>获得了更好的性能，这可以归因于</a:t>
            </a:r>
            <a:r>
              <a:rPr lang="en-US" altLang="zh-CN" sz="1200" kern="1200" dirty="0" err="1">
                <a:solidFill>
                  <a:schemeClr val="tx1"/>
                </a:solidFill>
                <a:effectLst/>
                <a:latin typeface="+mn-lt"/>
                <a:ea typeface="+mn-ea"/>
                <a:cs typeface="+mn-cs"/>
              </a:rPr>
              <a:t>GraphGenerator</a:t>
            </a:r>
            <a:r>
              <a:rPr lang="zh-CN" altLang="en-US" sz="1200" kern="1200" dirty="0">
                <a:solidFill>
                  <a:schemeClr val="tx1"/>
                </a:solidFill>
                <a:effectLst/>
                <a:latin typeface="+mn-lt"/>
                <a:ea typeface="+mn-ea"/>
                <a:cs typeface="+mn-cs"/>
              </a:rPr>
              <a:t>能够很好地捕捉少数节点的隐式拓扑结构分布和节点属性分布。 </a:t>
            </a:r>
          </a:p>
          <a:p>
            <a:pPr marL="0" indent="0">
              <a:buNone/>
            </a:pPr>
            <a:endParaRPr lang="en-US"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26579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2022/4/27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2022/4/27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2022/4/27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22590" y="188595"/>
            <a:ext cx="925195" cy="691515"/>
          </a:xfrm>
          <a:prstGeom prst="rect">
            <a:avLst/>
          </a:prstGeom>
        </p:spPr>
      </p:pic>
      <p:sp>
        <p:nvSpPr>
          <p:cNvPr id="37" name="图片占位符 2"/>
          <p:cNvSpPr>
            <a:spLocks noGrp="1"/>
          </p:cNvSpPr>
          <p:nvPr>
            <p:ph type="pic" sz="quarter" idx="16"/>
          </p:nvPr>
        </p:nvSpPr>
        <p:spPr>
          <a:xfrm>
            <a:off x="2427628" y="1246906"/>
            <a:ext cx="2018109" cy="1437023"/>
          </a:xfrm>
        </p:spPr>
        <p:txBody>
          <a:bodyPr>
            <a:normAutofit/>
          </a:bodyPr>
          <a:lstStyle>
            <a:lvl1pPr marL="0" indent="0" algn="ctr">
              <a:buFontTx/>
              <a:buNone/>
              <a:defRPr sz="1400"/>
            </a:lvl1pPr>
          </a:lstStyle>
          <a:p>
            <a:endParaRPr lang="zh-CN" altLang="en-US"/>
          </a:p>
        </p:txBody>
      </p:sp>
      <p:sp>
        <p:nvSpPr>
          <p:cNvPr id="38" name="图片占位符 2"/>
          <p:cNvSpPr>
            <a:spLocks noGrp="1"/>
          </p:cNvSpPr>
          <p:nvPr>
            <p:ph type="pic" sz="quarter" idx="19"/>
          </p:nvPr>
        </p:nvSpPr>
        <p:spPr>
          <a:xfrm>
            <a:off x="4668492" y="1246906"/>
            <a:ext cx="2018109" cy="1437023"/>
          </a:xfrm>
        </p:spPr>
        <p:txBody>
          <a:bodyPr>
            <a:normAutofit/>
          </a:bodyPr>
          <a:lstStyle>
            <a:lvl1pPr marL="0" indent="0" algn="ctr">
              <a:buFontTx/>
              <a:buNone/>
              <a:defRPr sz="1400"/>
            </a:lvl1pPr>
          </a:lstStyle>
          <a:p>
            <a:endParaRPr lang="zh-CN" altLang="en-US"/>
          </a:p>
        </p:txBody>
      </p:sp>
      <p:sp>
        <p:nvSpPr>
          <p:cNvPr id="33" name="图片占位符 2"/>
          <p:cNvSpPr>
            <a:spLocks noGrp="1"/>
          </p:cNvSpPr>
          <p:nvPr>
            <p:ph type="pic" sz="quarter" idx="20"/>
          </p:nvPr>
        </p:nvSpPr>
        <p:spPr>
          <a:xfrm>
            <a:off x="231991" y="1246907"/>
            <a:ext cx="2018109" cy="1437023"/>
          </a:xfrm>
        </p:spPr>
        <p:txBody>
          <a:bodyPr>
            <a:normAutofit/>
          </a:bodyPr>
          <a:lstStyle>
            <a:lvl1pPr marL="0" indent="0" algn="ctr">
              <a:buFontTx/>
              <a:buNone/>
              <a:defRPr sz="1400"/>
            </a:lvl1pPr>
          </a:lstStyle>
          <a:p>
            <a:endParaRPr lang="zh-CN" altLang="en-US"/>
          </a:p>
        </p:txBody>
      </p:sp>
      <p:sp>
        <p:nvSpPr>
          <p:cNvPr id="34" name="图片占位符 2"/>
          <p:cNvSpPr>
            <a:spLocks noGrp="1"/>
          </p:cNvSpPr>
          <p:nvPr>
            <p:ph type="pic" sz="quarter" idx="21"/>
          </p:nvPr>
        </p:nvSpPr>
        <p:spPr>
          <a:xfrm>
            <a:off x="6909356" y="1246907"/>
            <a:ext cx="2018109"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231990" y="2811952"/>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2427628"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4668492" y="2811949"/>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6909356" y="2811950"/>
            <a:ext cx="2018109"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8022590" y="188595"/>
            <a:ext cx="925195" cy="691515"/>
          </a:xfrm>
          <a:prstGeom prst="rect">
            <a:avLst/>
          </a:prstGeom>
        </p:spPr>
      </p:pic>
      <p:sp>
        <p:nvSpPr>
          <p:cNvPr id="33" name="图片占位符 2"/>
          <p:cNvSpPr>
            <a:spLocks noGrp="1"/>
          </p:cNvSpPr>
          <p:nvPr>
            <p:ph type="pic" sz="quarter" idx="20"/>
          </p:nvPr>
        </p:nvSpPr>
        <p:spPr>
          <a:xfrm>
            <a:off x="381301" y="1246906"/>
            <a:ext cx="2634552" cy="1437023"/>
          </a:xfrm>
        </p:spPr>
        <p:txBody>
          <a:bodyPr>
            <a:normAutofit/>
          </a:bodyPr>
          <a:lstStyle>
            <a:lvl1pPr marL="0" indent="0" algn="ctr">
              <a:buFontTx/>
              <a:buNone/>
              <a:defRPr sz="1400"/>
            </a:lvl1pPr>
          </a:lstStyle>
          <a:p>
            <a:endParaRPr lang="zh-CN" altLang="en-US"/>
          </a:p>
        </p:txBody>
      </p:sp>
      <p:sp>
        <p:nvSpPr>
          <p:cNvPr id="2" name="矩形 1"/>
          <p:cNvSpPr/>
          <p:nvPr userDrawn="1"/>
        </p:nvSpPr>
        <p:spPr>
          <a:xfrm>
            <a:off x="381299"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图片占位符 2"/>
          <p:cNvSpPr>
            <a:spLocks noGrp="1"/>
          </p:cNvSpPr>
          <p:nvPr>
            <p:ph type="pic" sz="quarter" idx="21"/>
          </p:nvPr>
        </p:nvSpPr>
        <p:spPr>
          <a:xfrm>
            <a:off x="3254722" y="2811952"/>
            <a:ext cx="2634552" cy="1437023"/>
          </a:xfrm>
        </p:spPr>
        <p:txBody>
          <a:bodyPr>
            <a:normAutofit/>
          </a:bodyPr>
          <a:lstStyle>
            <a:lvl1pPr marL="0" indent="0" algn="ctr">
              <a:buFontTx/>
              <a:buNone/>
              <a:defRPr sz="1400"/>
            </a:lvl1pPr>
          </a:lstStyle>
          <a:p>
            <a:endParaRPr lang="zh-CN" altLang="en-US"/>
          </a:p>
        </p:txBody>
      </p:sp>
      <p:sp>
        <p:nvSpPr>
          <p:cNvPr id="41" name="矩形 40"/>
          <p:cNvSpPr/>
          <p:nvPr userDrawn="1"/>
        </p:nvSpPr>
        <p:spPr>
          <a:xfrm>
            <a:off x="3254723" y="1246906"/>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图片占位符 2"/>
          <p:cNvSpPr>
            <a:spLocks noGrp="1"/>
          </p:cNvSpPr>
          <p:nvPr>
            <p:ph type="pic" sz="quarter" idx="22"/>
          </p:nvPr>
        </p:nvSpPr>
        <p:spPr>
          <a:xfrm>
            <a:off x="6128146" y="1246906"/>
            <a:ext cx="2634552" cy="1437023"/>
          </a:xfrm>
        </p:spPr>
        <p:txBody>
          <a:bodyPr>
            <a:normAutofit/>
          </a:bodyPr>
          <a:lstStyle>
            <a:lvl1pPr marL="0" indent="0" algn="ctr">
              <a:buFontTx/>
              <a:buNone/>
              <a:defRPr sz="1400"/>
            </a:lvl1pPr>
          </a:lstStyle>
          <a:p>
            <a:endParaRPr lang="zh-CN" altLang="en-US"/>
          </a:p>
        </p:txBody>
      </p:sp>
      <p:sp>
        <p:nvSpPr>
          <p:cNvPr id="46" name="矩形 45"/>
          <p:cNvSpPr/>
          <p:nvPr userDrawn="1"/>
        </p:nvSpPr>
        <p:spPr>
          <a:xfrm>
            <a:off x="6128144" y="2811951"/>
            <a:ext cx="2634553" cy="1437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3" name="图片占位符 2"/>
          <p:cNvSpPr>
            <a:spLocks noGrp="1"/>
          </p:cNvSpPr>
          <p:nvPr>
            <p:ph type="pic" sz="quarter" idx="20"/>
          </p:nvPr>
        </p:nvSpPr>
        <p:spPr>
          <a:xfrm>
            <a:off x="323664" y="1380329"/>
            <a:ext cx="2749826" cy="1503332"/>
          </a:xfrm>
        </p:spPr>
        <p:txBody>
          <a:bodyPr>
            <a:normAutofit/>
          </a:bodyPr>
          <a:lstStyle>
            <a:lvl1pPr marL="0" indent="0" algn="ctr">
              <a:buFontTx/>
              <a:buNone/>
              <a:defRPr sz="1400"/>
            </a:lvl1pPr>
          </a:lstStyle>
          <a:p>
            <a:endParaRPr lang="zh-CN" altLang="en-US"/>
          </a:p>
        </p:txBody>
      </p:sp>
      <p:sp>
        <p:nvSpPr>
          <p:cNvPr id="35" name="图片占位符 2"/>
          <p:cNvSpPr>
            <a:spLocks noGrp="1"/>
          </p:cNvSpPr>
          <p:nvPr>
            <p:ph type="pic" sz="quarter" idx="21"/>
          </p:nvPr>
        </p:nvSpPr>
        <p:spPr>
          <a:xfrm>
            <a:off x="3197087" y="1380328"/>
            <a:ext cx="2749826" cy="1503332"/>
          </a:xfrm>
        </p:spPr>
        <p:txBody>
          <a:bodyPr>
            <a:normAutofit/>
          </a:bodyPr>
          <a:lstStyle>
            <a:lvl1pPr marL="0" indent="0" algn="ctr">
              <a:buFontTx/>
              <a:buNone/>
              <a:defRPr sz="1400"/>
            </a:lvl1pPr>
          </a:lstStyle>
          <a:p>
            <a:endParaRPr lang="zh-CN" altLang="en-US"/>
          </a:p>
        </p:txBody>
      </p:sp>
      <p:sp>
        <p:nvSpPr>
          <p:cNvPr id="45" name="图片占位符 2"/>
          <p:cNvSpPr>
            <a:spLocks noGrp="1"/>
          </p:cNvSpPr>
          <p:nvPr>
            <p:ph type="pic" sz="quarter" idx="22"/>
          </p:nvPr>
        </p:nvSpPr>
        <p:spPr>
          <a:xfrm>
            <a:off x="6070509" y="1380329"/>
            <a:ext cx="2749826" cy="1503332"/>
          </a:xfrm>
        </p:spPr>
        <p:txBody>
          <a:bodyPr>
            <a:normAutofit/>
          </a:bodyPr>
          <a:lstStyle>
            <a:lvl1pPr marL="0" indent="0" algn="ctr">
              <a:buFontTx/>
              <a:buNone/>
              <a:defRPr sz="1400"/>
            </a:lvl1pPr>
          </a:lstStyle>
          <a:p>
            <a:endParaRPr lang="zh-CN" altLang="en-US"/>
          </a:p>
        </p:txBody>
      </p:sp>
      <p:sp>
        <p:nvSpPr>
          <p:cNvPr id="3" name="矩形 2"/>
          <p:cNvSpPr/>
          <p:nvPr userDrawn="1"/>
        </p:nvSpPr>
        <p:spPr>
          <a:xfrm>
            <a:off x="3197087" y="3011507"/>
            <a:ext cx="5623248" cy="1629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323663" y="3011507"/>
            <a:ext cx="2749826" cy="16297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0"/>
            <a:ext cx="9144000" cy="5544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669989D-4831-4E99-B76E-9A53CB0F3A88}" type="datetimeFigureOut">
              <a:rPr lang="zh-CN" altLang="en-US" smtClean="0"/>
              <a:t>2022/4/27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t>2022/4/27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t>2022/4/27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t>2022/4/27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2022/4/27</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120.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8.xml"/><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pic29.photophoto.cn/20131031/0007019972140373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84" t="9054" r="21242" b="4929"/>
          <a:stretch>
            <a:fillRect/>
          </a:stretch>
        </p:blipFill>
        <p:spPr bwMode="auto">
          <a:xfrm>
            <a:off x="3761105" y="602035"/>
            <a:ext cx="1624330" cy="1245870"/>
          </a:xfrm>
          <a:prstGeom prst="ellipse">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bwMode="auto">
          <a:xfrm>
            <a:off x="1962695" y="2027195"/>
            <a:ext cx="5218608" cy="987578"/>
          </a:xfrm>
          <a:prstGeom prst="rect">
            <a:avLst/>
          </a:prstGeom>
        </p:spPr>
        <p:txBody>
          <a:bodyPr wrap="none">
            <a:spAutoFit/>
          </a:bodyPr>
          <a:lstStyle/>
          <a:p>
            <a:pPr algn="ctr">
              <a:lnSpc>
                <a:spcPct val="125000"/>
              </a:lnSpc>
              <a:defRPr/>
            </a:pPr>
            <a:r>
              <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Tail-GNN: Tail-Node Graph Neural Networks</a:t>
            </a:r>
          </a:p>
          <a:p>
            <a:pPr algn="ctr">
              <a:lnSpc>
                <a:spcPct val="125000"/>
              </a:lnSpc>
              <a:defRPr/>
            </a:pPr>
            <a:r>
              <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&amp; </a:t>
            </a:r>
            <a:r>
              <a:rPr lang="en-US" altLang="zh-CN" sz="1600" b="1" kern="100" dirty="0" err="1">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ImGAGN</a:t>
            </a:r>
            <a:r>
              <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 Imbalanced Network Embedding via</a:t>
            </a:r>
          </a:p>
          <a:p>
            <a:pPr algn="ctr">
              <a:lnSpc>
                <a:spcPct val="125000"/>
              </a:lnSpc>
              <a:defRPr/>
            </a:pPr>
            <a:r>
              <a:rPr lang="en-US" altLang="zh-CN"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Generative Adversarial Graph Networks</a:t>
            </a:r>
            <a:endParaRPr lang="zh-CN" altLang="en-US" sz="16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nvSpPr>
        <p:spPr>
          <a:xfrm>
            <a:off x="3627873" y="3789805"/>
            <a:ext cx="1888252" cy="338554"/>
          </a:xfrm>
          <a:prstGeom prst="rect">
            <a:avLst/>
          </a:prstGeom>
        </p:spPr>
        <p:txBody>
          <a:bodyPr wrap="square">
            <a:spAutoFit/>
          </a:bodyPr>
          <a:lstStyle/>
          <a:p>
            <a:pPr algn="ctr"/>
            <a:r>
              <a:rPr lang="zh-CN" altLang="en-US" sz="1600" b="1" dirty="0">
                <a:solidFill>
                  <a:schemeClr val="tx1">
                    <a:lumMod val="65000"/>
                    <a:lumOff val="35000"/>
                  </a:schemeClr>
                </a:solidFill>
              </a:rPr>
              <a:t>徐勖</a:t>
            </a:r>
            <a:endParaRPr lang="en-US" altLang="zh-CN" sz="1600" b="1" dirty="0">
              <a:solidFill>
                <a:schemeClr val="tx1">
                  <a:lumMod val="65000"/>
                  <a:lumOff val="35000"/>
                </a:schemeClr>
              </a:solidFill>
            </a:endParaRPr>
          </a:p>
        </p:txBody>
      </p:sp>
      <p:grpSp>
        <p:nvGrpSpPr>
          <p:cNvPr id="9" name="组合 8"/>
          <p:cNvGrpSpPr/>
          <p:nvPr/>
        </p:nvGrpSpPr>
        <p:grpSpPr>
          <a:xfrm>
            <a:off x="2222500" y="2005935"/>
            <a:ext cx="4699000" cy="1245870"/>
            <a:chOff x="1885348" y="2376055"/>
            <a:chExt cx="5569528" cy="1233055"/>
          </a:xfrm>
        </p:grpSpPr>
        <p:cxnSp>
          <p:nvCxnSpPr>
            <p:cNvPr id="7" name="直接连接符 6"/>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899E3C3A-496F-48F7-BE5C-CFA5CDA07344}"/>
              </a:ext>
            </a:extLst>
          </p:cNvPr>
          <p:cNvSpPr/>
          <p:nvPr/>
        </p:nvSpPr>
        <p:spPr>
          <a:xfrm>
            <a:off x="3627873" y="2931785"/>
            <a:ext cx="1888252" cy="307777"/>
          </a:xfrm>
          <a:prstGeom prst="rect">
            <a:avLst/>
          </a:prstGeom>
        </p:spPr>
        <p:txBody>
          <a:bodyPr wrap="square">
            <a:spAutoFit/>
          </a:bodyPr>
          <a:lstStyle/>
          <a:p>
            <a:pPr algn="ctr"/>
            <a:r>
              <a:rPr lang="en-US" altLang="zh-CN" sz="1400" b="1" dirty="0">
                <a:solidFill>
                  <a:schemeClr val="tx1">
                    <a:lumMod val="65000"/>
                    <a:lumOff val="35000"/>
                  </a:schemeClr>
                </a:solidFill>
              </a:rPr>
              <a:t>KDD 2021</a:t>
            </a:r>
          </a:p>
        </p:txBody>
      </p:sp>
      <p:sp>
        <p:nvSpPr>
          <p:cNvPr id="10" name="矩形 9">
            <a:extLst>
              <a:ext uri="{FF2B5EF4-FFF2-40B4-BE49-F238E27FC236}">
                <a16:creationId xmlns:a16="http://schemas.microsoft.com/office/drawing/2014/main" id="{3E18ED9C-19A7-420A-9D91-978546CFC410}"/>
              </a:ext>
            </a:extLst>
          </p:cNvPr>
          <p:cNvSpPr/>
          <p:nvPr/>
        </p:nvSpPr>
        <p:spPr>
          <a:xfrm>
            <a:off x="3627873" y="4128359"/>
            <a:ext cx="1888252" cy="307777"/>
          </a:xfrm>
          <a:prstGeom prst="rect">
            <a:avLst/>
          </a:prstGeom>
        </p:spPr>
        <p:txBody>
          <a:bodyPr wrap="square">
            <a:spAutoFit/>
          </a:bodyPr>
          <a:lstStyle/>
          <a:p>
            <a:pPr algn="ctr"/>
            <a:r>
              <a:rPr lang="en-US" altLang="zh-CN" sz="1400" b="1" dirty="0">
                <a:solidFill>
                  <a:schemeClr val="tx1">
                    <a:lumMod val="65000"/>
                    <a:lumOff val="35000"/>
                  </a:schemeClr>
                </a:solidFill>
              </a:rPr>
              <a:t>2022.4.28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2" y="70052"/>
            <a:ext cx="1515352"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Experiment</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95F3D6B2-AF53-4035-B7AD-28144C294CA5}"/>
              </a:ext>
            </a:extLst>
          </p:cNvPr>
          <p:cNvPicPr>
            <a:picLocks noChangeAspect="1"/>
          </p:cNvPicPr>
          <p:nvPr/>
        </p:nvPicPr>
        <p:blipFill>
          <a:blip r:embed="rId3"/>
          <a:stretch>
            <a:fillRect/>
          </a:stretch>
        </p:blipFill>
        <p:spPr>
          <a:xfrm>
            <a:off x="806537" y="588892"/>
            <a:ext cx="7530926" cy="4554608"/>
          </a:xfrm>
          <a:prstGeom prst="rect">
            <a:avLst/>
          </a:prstGeom>
        </p:spPr>
      </p:pic>
    </p:spTree>
    <p:extLst>
      <p:ext uri="{BB962C8B-B14F-4D97-AF65-F5344CB8AC3E}">
        <p14:creationId xmlns:p14="http://schemas.microsoft.com/office/powerpoint/2010/main" val="522349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2990469"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Hyperparameter Study</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2FE723A9-25ED-43B3-AB0F-B7D84B7729A7}"/>
              </a:ext>
            </a:extLst>
          </p:cNvPr>
          <p:cNvPicPr>
            <a:picLocks noChangeAspect="1"/>
          </p:cNvPicPr>
          <p:nvPr/>
        </p:nvPicPr>
        <p:blipFill rotWithShape="1">
          <a:blip r:embed="rId3"/>
          <a:srcRect t="653" b="49741"/>
          <a:stretch/>
        </p:blipFill>
        <p:spPr>
          <a:xfrm>
            <a:off x="2148271" y="601577"/>
            <a:ext cx="4847455" cy="2400068"/>
          </a:xfrm>
          <a:prstGeom prst="rect">
            <a:avLst/>
          </a:prstGeom>
        </p:spPr>
      </p:pic>
      <p:pic>
        <p:nvPicPr>
          <p:cNvPr id="5" name="图片 4">
            <a:extLst>
              <a:ext uri="{FF2B5EF4-FFF2-40B4-BE49-F238E27FC236}">
                <a16:creationId xmlns:a16="http://schemas.microsoft.com/office/drawing/2014/main" id="{00624199-ADC5-48DF-A4A3-1B6B41A818BC}"/>
              </a:ext>
            </a:extLst>
          </p:cNvPr>
          <p:cNvPicPr>
            <a:picLocks noChangeAspect="1"/>
          </p:cNvPicPr>
          <p:nvPr/>
        </p:nvPicPr>
        <p:blipFill rotWithShape="1">
          <a:blip r:embed="rId3"/>
          <a:srcRect t="58429"/>
          <a:stretch/>
        </p:blipFill>
        <p:spPr>
          <a:xfrm>
            <a:off x="1999169" y="3007661"/>
            <a:ext cx="5145661" cy="2135037"/>
          </a:xfrm>
          <a:prstGeom prst="rect">
            <a:avLst/>
          </a:prstGeom>
        </p:spPr>
      </p:pic>
    </p:spTree>
    <p:extLst>
      <p:ext uri="{BB962C8B-B14F-4D97-AF65-F5344CB8AC3E}">
        <p14:creationId xmlns:p14="http://schemas.microsoft.com/office/powerpoint/2010/main" val="2526779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2916211" y="2508597"/>
            <a:ext cx="3262433" cy="1015663"/>
          </a:xfrm>
          <a:prstGeom prst="rect">
            <a:avLst/>
          </a:prstGeom>
        </p:spPr>
        <p:txBody>
          <a:bodyPr wrap="none">
            <a:spAutoFit/>
          </a:bodyPr>
          <a:lstStyle/>
          <a:p>
            <a:pPr algn="ctr">
              <a:defRPr/>
            </a:pPr>
            <a:r>
              <a:rPr lang="zh-CN" altLang="en-US" sz="6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谢谢大家</a:t>
            </a:r>
          </a:p>
        </p:txBody>
      </p:sp>
      <p:grpSp>
        <p:nvGrpSpPr>
          <p:cNvPr id="9" name="组合 8"/>
          <p:cNvGrpSpPr/>
          <p:nvPr/>
        </p:nvGrpSpPr>
        <p:grpSpPr>
          <a:xfrm>
            <a:off x="2222639" y="2464842"/>
            <a:ext cx="4698722" cy="1111158"/>
            <a:chOff x="1885348" y="2376055"/>
            <a:chExt cx="5569528" cy="1233055"/>
          </a:xfrm>
        </p:grpSpPr>
        <p:cxnSp>
          <p:nvCxnSpPr>
            <p:cNvPr id="7" name="直接连接符 6"/>
            <p:cNvCxnSpPr/>
            <p:nvPr/>
          </p:nvCxnSpPr>
          <p:spPr>
            <a:xfrm>
              <a:off x="1885348" y="2376055"/>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85348" y="3609110"/>
              <a:ext cx="5569528"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 name="Picture 2" descr="http://pic29.photophoto.cn/20131031/0007019972140373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484" t="9054" r="21242" b="4929"/>
          <a:stretch>
            <a:fillRect/>
          </a:stretch>
        </p:blipFill>
        <p:spPr bwMode="auto">
          <a:xfrm>
            <a:off x="3761105" y="685165"/>
            <a:ext cx="1624330" cy="1245870"/>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21175" y="70052"/>
            <a:ext cx="646332" cy="369332"/>
          </a:xfrm>
          <a:prstGeom prst="rect">
            <a:avLst/>
          </a:prstGeom>
          <a:noFill/>
        </p:spPr>
        <p:txBody>
          <a:bodyPr wrap="none">
            <a:spAutoFit/>
          </a:bodyPr>
          <a:lstStyle/>
          <a:p>
            <a:pPr algn="ctr">
              <a:defRPr/>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引入</a:t>
            </a:r>
          </a:p>
        </p:txBody>
      </p:sp>
      <p:sp>
        <p:nvSpPr>
          <p:cNvPr id="5" name="文本框 4">
            <a:extLst>
              <a:ext uri="{FF2B5EF4-FFF2-40B4-BE49-F238E27FC236}">
                <a16:creationId xmlns:a16="http://schemas.microsoft.com/office/drawing/2014/main" id="{7A3E2D56-31C0-4B1C-AD09-3D203C4F0305}"/>
              </a:ext>
            </a:extLst>
          </p:cNvPr>
          <p:cNvSpPr txBox="1"/>
          <p:nvPr/>
        </p:nvSpPr>
        <p:spPr>
          <a:xfrm>
            <a:off x="375538" y="666609"/>
            <a:ext cx="4984531" cy="42907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b="1" dirty="0">
                <a:solidFill>
                  <a:srgbClr val="304371"/>
                </a:solidFill>
                <a:latin typeface="+mj-ea"/>
                <a:ea typeface="+mj-ea"/>
              </a:rPr>
              <a:t>Motivation</a:t>
            </a:r>
          </a:p>
          <a:p>
            <a:pPr marL="685800" lvl="1" indent="-342900">
              <a:lnSpc>
                <a:spcPct val="150000"/>
              </a:lnSpc>
              <a:buFont typeface="微软雅黑" panose="020B0503020204020204" pitchFamily="34" charset="-122"/>
              <a:buChar char="￮"/>
            </a:pPr>
            <a:r>
              <a:rPr lang="zh-CN" altLang="en-US" sz="1800" dirty="0">
                <a:solidFill>
                  <a:schemeClr val="bg2">
                    <a:lumMod val="50000"/>
                  </a:schemeClr>
                </a:solidFill>
                <a:latin typeface="+mj-ea"/>
                <a:ea typeface="+mj-ea"/>
              </a:rPr>
              <a:t>目前大多数最先进的</a:t>
            </a:r>
            <a:r>
              <a:rPr lang="en-US" altLang="zh-CN" sz="1800" dirty="0">
                <a:solidFill>
                  <a:schemeClr val="bg2">
                    <a:lumMod val="50000"/>
                  </a:schemeClr>
                </a:solidFill>
                <a:latin typeface="+mj-ea"/>
                <a:ea typeface="+mj-ea"/>
              </a:rPr>
              <a:t>GNN</a:t>
            </a:r>
            <a:r>
              <a:rPr lang="zh-CN" altLang="en-US" sz="1800" dirty="0">
                <a:solidFill>
                  <a:schemeClr val="bg2">
                    <a:lumMod val="50000"/>
                  </a:schemeClr>
                </a:solidFill>
                <a:latin typeface="+mj-ea"/>
                <a:ea typeface="+mj-ea"/>
              </a:rPr>
              <a:t>不特别关注尾节点，这使得尾节点边缘化，这些尾节点的嵌入成为模型性能的瓶颈</a:t>
            </a:r>
            <a:endParaRPr lang="en-US" altLang="zh-CN" sz="18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endParaRPr lang="en-US" altLang="zh-CN" sz="1800" dirty="0">
              <a:solidFill>
                <a:schemeClr val="bg2">
                  <a:lumMod val="50000"/>
                </a:schemeClr>
              </a:solidFill>
              <a:latin typeface="+mj-ea"/>
              <a:ea typeface="+mj-ea"/>
            </a:endParaRPr>
          </a:p>
          <a:p>
            <a:pPr marL="285750" indent="-285750">
              <a:lnSpc>
                <a:spcPct val="150000"/>
              </a:lnSpc>
              <a:buFont typeface="Arial" panose="020B0604020202020204" pitchFamily="34" charset="0"/>
              <a:buChar char="•"/>
            </a:pPr>
            <a:r>
              <a:rPr lang="en-US" altLang="zh-CN" sz="2000" b="1" dirty="0">
                <a:solidFill>
                  <a:srgbClr val="304371"/>
                </a:solidFill>
                <a:latin typeface="+mj-ea"/>
                <a:ea typeface="+mj-ea"/>
              </a:rPr>
              <a:t>Challenges</a:t>
            </a:r>
          </a:p>
          <a:p>
            <a:pPr marL="685800" lvl="1" indent="-342900">
              <a:lnSpc>
                <a:spcPct val="150000"/>
              </a:lnSpc>
              <a:buFont typeface="微软雅黑" panose="020B0503020204020204" pitchFamily="34" charset="-122"/>
              <a:buChar char="￮"/>
            </a:pPr>
            <a:r>
              <a:rPr lang="zh-CN" altLang="en-US" sz="1800" dirty="0">
                <a:solidFill>
                  <a:schemeClr val="bg2">
                    <a:lumMod val="50000"/>
                  </a:schemeClr>
                </a:solidFill>
                <a:latin typeface="+mj-ea"/>
                <a:ea typeface="+mj-ea"/>
              </a:rPr>
              <a:t>如何获取尾节点（相对于头节点）缺失的邻居信息？</a:t>
            </a:r>
            <a:endParaRPr lang="en-US" altLang="zh-CN" sz="1800" dirty="0">
              <a:solidFill>
                <a:schemeClr val="bg2">
                  <a:lumMod val="50000"/>
                </a:schemeClr>
              </a:solidFill>
              <a:latin typeface="+mj-ea"/>
              <a:ea typeface="+mj-ea"/>
            </a:endParaRPr>
          </a:p>
          <a:p>
            <a:pPr marL="685800" lvl="1" indent="-342900">
              <a:lnSpc>
                <a:spcPct val="150000"/>
              </a:lnSpc>
              <a:buFont typeface="微软雅黑" panose="020B0503020204020204" pitchFamily="34" charset="-122"/>
              <a:buChar char="￮"/>
            </a:pPr>
            <a:r>
              <a:rPr lang="zh-CN" altLang="en-US" sz="1800" dirty="0">
                <a:solidFill>
                  <a:schemeClr val="bg2">
                    <a:lumMod val="50000"/>
                  </a:schemeClr>
                </a:solidFill>
                <a:latin typeface="+mj-ea"/>
                <a:ea typeface="+mj-ea"/>
              </a:rPr>
              <a:t>不同尾节点的缺失信息大不相同，如何确定它们之间的差异呢？</a:t>
            </a:r>
          </a:p>
        </p:txBody>
      </p:sp>
      <p:pic>
        <p:nvPicPr>
          <p:cNvPr id="3" name="图片 2">
            <a:extLst>
              <a:ext uri="{FF2B5EF4-FFF2-40B4-BE49-F238E27FC236}">
                <a16:creationId xmlns:a16="http://schemas.microsoft.com/office/drawing/2014/main" id="{FA939E75-C968-45C0-A75F-8C90FD953D1E}"/>
              </a:ext>
            </a:extLst>
          </p:cNvPr>
          <p:cNvPicPr>
            <a:picLocks noChangeAspect="1"/>
          </p:cNvPicPr>
          <p:nvPr/>
        </p:nvPicPr>
        <p:blipFill>
          <a:blip r:embed="rId3"/>
          <a:stretch>
            <a:fillRect/>
          </a:stretch>
        </p:blipFill>
        <p:spPr>
          <a:xfrm>
            <a:off x="5889681" y="571964"/>
            <a:ext cx="2875324" cy="2147174"/>
          </a:xfrm>
          <a:prstGeom prst="rect">
            <a:avLst/>
          </a:prstGeom>
        </p:spPr>
      </p:pic>
      <p:pic>
        <p:nvPicPr>
          <p:cNvPr id="6" name="图片 5">
            <a:extLst>
              <a:ext uri="{FF2B5EF4-FFF2-40B4-BE49-F238E27FC236}">
                <a16:creationId xmlns:a16="http://schemas.microsoft.com/office/drawing/2014/main" id="{5C3F5DE9-0ADD-453B-8CE7-EC748D2766DD}"/>
              </a:ext>
            </a:extLst>
          </p:cNvPr>
          <p:cNvPicPr>
            <a:picLocks noChangeAspect="1"/>
          </p:cNvPicPr>
          <p:nvPr/>
        </p:nvPicPr>
        <p:blipFill>
          <a:blip r:embed="rId4"/>
          <a:stretch>
            <a:fillRect/>
          </a:stretch>
        </p:blipFill>
        <p:spPr>
          <a:xfrm>
            <a:off x="5903670" y="2719138"/>
            <a:ext cx="2891416" cy="2424362"/>
          </a:xfrm>
          <a:prstGeom prst="rect">
            <a:avLst/>
          </a:prstGeom>
        </p:spPr>
      </p:pic>
    </p:spTree>
    <p:extLst>
      <p:ext uri="{BB962C8B-B14F-4D97-AF65-F5344CB8AC3E}">
        <p14:creationId xmlns:p14="http://schemas.microsoft.com/office/powerpoint/2010/main" val="372849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4" y="64937"/>
            <a:ext cx="646332" cy="369332"/>
          </a:xfrm>
          <a:prstGeom prst="rect">
            <a:avLst/>
          </a:prstGeom>
          <a:noFill/>
        </p:spPr>
        <p:txBody>
          <a:bodyPr wrap="none">
            <a:spAutoFit/>
          </a:bodyPr>
          <a:lstStyle/>
          <a:p>
            <a:pPr algn="ctr">
              <a:defRPr/>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引入</a:t>
            </a:r>
          </a:p>
        </p:txBody>
      </p:sp>
      <p:sp>
        <p:nvSpPr>
          <p:cNvPr id="12" name="矩形 11">
            <a:extLst>
              <a:ext uri="{FF2B5EF4-FFF2-40B4-BE49-F238E27FC236}">
                <a16:creationId xmlns:a16="http://schemas.microsoft.com/office/drawing/2014/main" id="{750AE87A-6526-4F9C-81E7-AAD713BCAB26}"/>
              </a:ext>
            </a:extLst>
          </p:cNvPr>
          <p:cNvSpPr/>
          <p:nvPr/>
        </p:nvSpPr>
        <p:spPr bwMode="auto">
          <a:xfrm>
            <a:off x="-1" y="600824"/>
            <a:ext cx="1997243" cy="400110"/>
          </a:xfrm>
          <a:prstGeom prst="rect">
            <a:avLst/>
          </a:prstGeom>
          <a:noFill/>
        </p:spPr>
        <p:txBody>
          <a:bodyPr wrap="square">
            <a:spAutoFit/>
          </a:bodyPr>
          <a:lstStyle/>
          <a:p>
            <a:pPr>
              <a:defRPr/>
            </a:pPr>
            <a:r>
              <a:rPr lang="en-US" altLang="zh-CN" sz="2000" b="1"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Contributions</a:t>
            </a:r>
            <a:endParaRPr lang="zh-CN" altLang="en-US" sz="2000" b="1"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E93DD5F0-22A4-472C-99D0-105CC81E2262}"/>
              </a:ext>
            </a:extLst>
          </p:cNvPr>
          <p:cNvSpPr txBox="1"/>
          <p:nvPr/>
        </p:nvSpPr>
        <p:spPr>
          <a:xfrm>
            <a:off x="463669" y="911278"/>
            <a:ext cx="8216661" cy="184614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000" dirty="0">
                <a:solidFill>
                  <a:schemeClr val="bg2">
                    <a:lumMod val="50000"/>
                  </a:schemeClr>
                </a:solidFill>
                <a:latin typeface="+mj-ea"/>
                <a:ea typeface="+mj-ea"/>
              </a:rPr>
              <a:t>提出一种新的概念</a:t>
            </a:r>
            <a:r>
              <a:rPr lang="en-US" altLang="zh-CN" sz="2000" dirty="0">
                <a:solidFill>
                  <a:schemeClr val="bg2">
                    <a:lumMod val="50000"/>
                  </a:schemeClr>
                </a:solidFill>
                <a:latin typeface="+mj-ea"/>
                <a:ea typeface="+mj-ea"/>
              </a:rPr>
              <a:t>——</a:t>
            </a:r>
            <a:r>
              <a:rPr lang="zh-CN" altLang="en-US" sz="2000" dirty="0">
                <a:solidFill>
                  <a:schemeClr val="bg2">
                    <a:lumMod val="50000"/>
                  </a:schemeClr>
                </a:solidFill>
                <a:latin typeface="+mj-ea"/>
                <a:ea typeface="+mj-ea"/>
              </a:rPr>
              <a:t>可迁移</a:t>
            </a:r>
            <a:r>
              <a:rPr lang="zh-CN" altLang="en-US" sz="2000" b="1" dirty="0">
                <a:solidFill>
                  <a:schemeClr val="bg2">
                    <a:lumMod val="50000"/>
                  </a:schemeClr>
                </a:solidFill>
                <a:latin typeface="+mj-ea"/>
                <a:ea typeface="+mj-ea"/>
              </a:rPr>
              <a:t>邻域翻译</a:t>
            </a:r>
            <a:r>
              <a:rPr lang="zh-CN" altLang="en-US" sz="2000" dirty="0">
                <a:solidFill>
                  <a:schemeClr val="bg2">
                    <a:lumMod val="50000"/>
                  </a:schemeClr>
                </a:solidFill>
                <a:latin typeface="+mj-ea"/>
                <a:ea typeface="+mj-ea"/>
              </a:rPr>
              <a:t>来模拟节点与其相邻节点之间的关系。</a:t>
            </a:r>
            <a:endParaRPr lang="en-US" altLang="zh-CN" sz="2000" dirty="0">
              <a:solidFill>
                <a:schemeClr val="bg2">
                  <a:lumMod val="50000"/>
                </a:schemeClr>
              </a:solidFill>
              <a:latin typeface="+mj-ea"/>
              <a:ea typeface="+mj-ea"/>
            </a:endParaRPr>
          </a:p>
          <a:p>
            <a:pPr marL="285750" indent="-285750">
              <a:lnSpc>
                <a:spcPct val="200000"/>
              </a:lnSpc>
              <a:buFont typeface="Arial" panose="020B0604020202020204" pitchFamily="34" charset="0"/>
              <a:buChar char="•"/>
            </a:pPr>
            <a:r>
              <a:rPr lang="zh-CN" altLang="en-US" sz="2000" dirty="0">
                <a:solidFill>
                  <a:schemeClr val="bg2">
                    <a:lumMod val="50000"/>
                  </a:schemeClr>
                </a:solidFill>
                <a:latin typeface="+mj-ea"/>
                <a:ea typeface="+mj-ea"/>
              </a:rPr>
              <a:t>提出一种新的模型</a:t>
            </a:r>
            <a:r>
              <a:rPr lang="en-US" altLang="zh-CN" sz="2000" dirty="0">
                <a:solidFill>
                  <a:schemeClr val="bg2">
                    <a:lumMod val="50000"/>
                  </a:schemeClr>
                </a:solidFill>
                <a:latin typeface="+mj-ea"/>
                <a:ea typeface="+mj-ea"/>
              </a:rPr>
              <a:t>Tail-GNN</a:t>
            </a:r>
            <a:r>
              <a:rPr lang="zh-CN" altLang="en-US" sz="2000" dirty="0">
                <a:solidFill>
                  <a:schemeClr val="bg2">
                    <a:lumMod val="50000"/>
                  </a:schemeClr>
                </a:solidFill>
                <a:latin typeface="+mj-ea"/>
                <a:ea typeface="+mj-ea"/>
              </a:rPr>
              <a:t>来缩小头节点与尾节点之间的结构差距。</a:t>
            </a:r>
          </a:p>
        </p:txBody>
      </p:sp>
      <p:pic>
        <p:nvPicPr>
          <p:cNvPr id="2" name="图片 1">
            <a:extLst>
              <a:ext uri="{FF2B5EF4-FFF2-40B4-BE49-F238E27FC236}">
                <a16:creationId xmlns:a16="http://schemas.microsoft.com/office/drawing/2014/main" id="{F3842026-1DA9-4F59-ACA5-B3F78268C12C}"/>
              </a:ext>
            </a:extLst>
          </p:cNvPr>
          <p:cNvPicPr>
            <a:picLocks noChangeAspect="1"/>
          </p:cNvPicPr>
          <p:nvPr/>
        </p:nvPicPr>
        <p:blipFill>
          <a:blip r:embed="rId3"/>
          <a:stretch>
            <a:fillRect/>
          </a:stretch>
        </p:blipFill>
        <p:spPr>
          <a:xfrm>
            <a:off x="785572" y="600824"/>
            <a:ext cx="7572854" cy="4542677"/>
          </a:xfrm>
          <a:prstGeom prst="rect">
            <a:avLst/>
          </a:prstGeom>
        </p:spPr>
      </p:pic>
    </p:spTree>
    <p:extLst>
      <p:ext uri="{BB962C8B-B14F-4D97-AF65-F5344CB8AC3E}">
        <p14:creationId xmlns:p14="http://schemas.microsoft.com/office/powerpoint/2010/main" val="25205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2" y="68257"/>
            <a:ext cx="3486381"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Tail-GNN Overall Framework</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4529F6A8-8689-4A6A-87E8-961B4F74BCBB}"/>
              </a:ext>
            </a:extLst>
          </p:cNvPr>
          <p:cNvPicPr>
            <a:picLocks noChangeAspect="1"/>
          </p:cNvPicPr>
          <p:nvPr/>
        </p:nvPicPr>
        <p:blipFill>
          <a:blip r:embed="rId3"/>
          <a:stretch>
            <a:fillRect/>
          </a:stretch>
        </p:blipFill>
        <p:spPr>
          <a:xfrm>
            <a:off x="0" y="1141403"/>
            <a:ext cx="9144000" cy="286069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2FD88C8-3B1D-42B9-8E80-922F909547F1}"/>
                  </a:ext>
                </a:extLst>
              </p:cNvPr>
              <p:cNvSpPr txBox="1"/>
              <p:nvPr/>
            </p:nvSpPr>
            <p:spPr>
              <a:xfrm>
                <a:off x="2598510" y="1216007"/>
                <a:ext cx="1365894" cy="2936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𝒉</m:t>
                          </m:r>
                        </m:e>
                        <m:sub>
                          <m:r>
                            <a:rPr lang="en-US" altLang="zh-CN" sz="1200" b="1" i="1" smtClean="0">
                              <a:solidFill>
                                <a:srgbClr val="304371"/>
                              </a:solidFill>
                              <a:latin typeface="Cambria Math" panose="02040503050406030204" pitchFamily="18" charset="0"/>
                              <a:ea typeface="Cambria Math" panose="02040503050406030204" pitchFamily="18" charset="0"/>
                            </a:rPr>
                            <m:t>𝒗</m:t>
                          </m:r>
                          <m:r>
                            <a:rPr lang="en-US" altLang="zh-CN" sz="1200" b="1" i="1" smtClean="0">
                              <a:solidFill>
                                <a:srgbClr val="304371"/>
                              </a:solidFill>
                              <a:latin typeface="Cambria Math" panose="02040503050406030204" pitchFamily="18" charset="0"/>
                              <a:ea typeface="Cambria Math" panose="02040503050406030204" pitchFamily="18" charset="0"/>
                            </a:rPr>
                            <m:t>𝟎</m:t>
                          </m:r>
                        </m:sub>
                      </m:sSub>
                      <m:r>
                        <a:rPr lang="en-US" altLang="zh-CN" sz="1200" b="1" i="1" smtClean="0">
                          <a:solidFill>
                            <a:srgbClr val="304371"/>
                          </a:solidFill>
                          <a:latin typeface="Cambria Math" panose="02040503050406030204" pitchFamily="18" charset="0"/>
                          <a:ea typeface="Cambria Math" panose="02040503050406030204" pitchFamily="18" charset="0"/>
                        </a:rPr>
                        <m:t>+</m:t>
                      </m:r>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𝒓</m:t>
                          </m:r>
                        </m:e>
                        <m:sub>
                          <m:r>
                            <a:rPr lang="en-US" altLang="zh-CN" sz="1200" b="1" i="1" smtClean="0">
                              <a:solidFill>
                                <a:srgbClr val="304371"/>
                              </a:solidFill>
                              <a:latin typeface="Cambria Math" panose="02040503050406030204" pitchFamily="18" charset="0"/>
                              <a:ea typeface="Cambria Math" panose="02040503050406030204" pitchFamily="18" charset="0"/>
                            </a:rPr>
                            <m:t>𝒗</m:t>
                          </m:r>
                          <m:r>
                            <a:rPr lang="en-US" altLang="zh-CN" sz="1200" b="1" i="1" smtClean="0">
                              <a:solidFill>
                                <a:srgbClr val="304371"/>
                              </a:solidFill>
                              <a:latin typeface="Cambria Math" panose="02040503050406030204" pitchFamily="18" charset="0"/>
                              <a:ea typeface="Cambria Math" panose="02040503050406030204" pitchFamily="18" charset="0"/>
                            </a:rPr>
                            <m:t>𝟎</m:t>
                          </m:r>
                        </m:sub>
                      </m:sSub>
                      <m:r>
                        <a:rPr lang="en-US" altLang="zh-CN" sz="1200" b="1" i="1" smtClean="0">
                          <a:solidFill>
                            <a:srgbClr val="304371"/>
                          </a:solidFill>
                          <a:latin typeface="Cambria Math" panose="02040503050406030204" pitchFamily="18" charset="0"/>
                          <a:ea typeface="Cambria Math" panose="02040503050406030204" pitchFamily="18" charset="0"/>
                        </a:rPr>
                        <m:t>=</m:t>
                      </m:r>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𝒉</m:t>
                          </m:r>
                        </m:e>
                        <m:sub>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𝑵</m:t>
                              </m:r>
                            </m:e>
                            <m:sub>
                              <m:r>
                                <a:rPr lang="en-US" altLang="zh-CN" sz="1200" b="1" i="1" smtClean="0">
                                  <a:solidFill>
                                    <a:srgbClr val="304371"/>
                                  </a:solidFill>
                                  <a:latin typeface="Cambria Math" panose="02040503050406030204" pitchFamily="18" charset="0"/>
                                  <a:ea typeface="Cambria Math" panose="02040503050406030204" pitchFamily="18" charset="0"/>
                                </a:rPr>
                                <m:t>𝒗</m:t>
                              </m:r>
                              <m:r>
                                <a:rPr lang="en-US" altLang="zh-CN" sz="1200" b="1" i="1" smtClean="0">
                                  <a:solidFill>
                                    <a:srgbClr val="304371"/>
                                  </a:solidFill>
                                  <a:latin typeface="Cambria Math" panose="02040503050406030204" pitchFamily="18" charset="0"/>
                                  <a:ea typeface="Cambria Math" panose="02040503050406030204" pitchFamily="18" charset="0"/>
                                </a:rPr>
                                <m:t>𝟎</m:t>
                              </m:r>
                            </m:sub>
                          </m:sSub>
                        </m:sub>
                      </m:sSub>
                    </m:oMath>
                  </m:oMathPara>
                </a14:m>
                <a:endParaRPr lang="zh-CN" altLang="en-US" sz="1200" b="1" dirty="0">
                  <a:solidFill>
                    <a:srgbClr val="304371"/>
                  </a:solidFill>
                  <a:latin typeface="+mj-ea"/>
                  <a:ea typeface="+mj-ea"/>
                </a:endParaRPr>
              </a:p>
            </p:txBody>
          </p:sp>
        </mc:Choice>
        <mc:Fallback xmlns="">
          <p:sp>
            <p:nvSpPr>
              <p:cNvPr id="5" name="文本框 4">
                <a:extLst>
                  <a:ext uri="{FF2B5EF4-FFF2-40B4-BE49-F238E27FC236}">
                    <a16:creationId xmlns:a16="http://schemas.microsoft.com/office/drawing/2014/main" id="{42FD88C8-3B1D-42B9-8E80-922F909547F1}"/>
                  </a:ext>
                </a:extLst>
              </p:cNvPr>
              <p:cNvSpPr txBox="1">
                <a:spLocks noRot="1" noChangeAspect="1" noMove="1" noResize="1" noEditPoints="1" noAdjustHandles="1" noChangeArrowheads="1" noChangeShapeType="1" noTextEdit="1"/>
              </p:cNvSpPr>
              <p:nvPr/>
            </p:nvSpPr>
            <p:spPr>
              <a:xfrm>
                <a:off x="2598510" y="1216007"/>
                <a:ext cx="1365894" cy="2936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1B4AEC-3B10-4051-9025-54A788672F50}"/>
                  </a:ext>
                </a:extLst>
              </p:cNvPr>
              <p:cNvSpPr txBox="1"/>
              <p:nvPr/>
            </p:nvSpPr>
            <p:spPr>
              <a:xfrm>
                <a:off x="3158289" y="3761876"/>
                <a:ext cx="1843145" cy="2936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sSub>
                            <m:sSubPr>
                              <m:ctrlPr>
                                <a:rPr lang="en-US" altLang="zh-CN" sz="1200" b="1" i="1">
                                  <a:solidFill>
                                    <a:srgbClr val="304371"/>
                                  </a:solidFill>
                                  <a:latin typeface="Cambria Math" panose="02040503050406030204" pitchFamily="18" charset="0"/>
                                  <a:ea typeface="Cambria Math" panose="02040503050406030204" pitchFamily="18" charset="0"/>
                                </a:rPr>
                              </m:ctrlPr>
                            </m:sSubPr>
                            <m:e>
                              <m:r>
                                <a:rPr lang="en-US" altLang="zh-CN" sz="1200" b="1" i="1">
                                  <a:solidFill>
                                    <a:srgbClr val="304371"/>
                                  </a:solidFill>
                                  <a:latin typeface="Cambria Math" panose="02040503050406030204" pitchFamily="18" charset="0"/>
                                  <a:ea typeface="Cambria Math" panose="02040503050406030204" pitchFamily="18" charset="0"/>
                                </a:rPr>
                                <m:t>𝒎</m:t>
                              </m:r>
                            </m:e>
                            <m:sub>
                              <m:r>
                                <a:rPr lang="en-US" altLang="zh-CN" sz="1200" b="1" i="1">
                                  <a:solidFill>
                                    <a:srgbClr val="304371"/>
                                  </a:solidFill>
                                  <a:latin typeface="Cambria Math" panose="02040503050406030204" pitchFamily="18" charset="0"/>
                                  <a:ea typeface="Cambria Math" panose="02040503050406030204" pitchFamily="18" charset="0"/>
                                </a:rPr>
                                <m:t>𝒗</m:t>
                              </m:r>
                              <m:r>
                                <a:rPr lang="en-US" altLang="zh-CN" sz="1200" b="1" i="1">
                                  <a:solidFill>
                                    <a:srgbClr val="304371"/>
                                  </a:solidFill>
                                  <a:latin typeface="Cambria Math" panose="02040503050406030204" pitchFamily="18" charset="0"/>
                                  <a:ea typeface="Cambria Math" panose="02040503050406030204" pitchFamily="18" charset="0"/>
                                </a:rPr>
                                <m:t>𝟏</m:t>
                              </m:r>
                            </m:sub>
                          </m:sSub>
                          <m:r>
                            <a:rPr lang="en-US" altLang="zh-CN" sz="1200" b="1" i="1" smtClean="0">
                              <a:solidFill>
                                <a:srgbClr val="304371"/>
                              </a:solidFill>
                              <a:latin typeface="Cambria Math" panose="02040503050406030204" pitchFamily="18" charset="0"/>
                              <a:ea typeface="Cambria Math" panose="02040503050406030204" pitchFamily="18" charset="0"/>
                            </a:rPr>
                            <m:t>=</m:t>
                          </m:r>
                          <m:r>
                            <a:rPr lang="en-US" altLang="zh-CN" sz="1200" b="1" i="1" smtClean="0">
                              <a:solidFill>
                                <a:srgbClr val="304371"/>
                              </a:solidFill>
                              <a:latin typeface="Cambria Math" panose="02040503050406030204" pitchFamily="18" charset="0"/>
                              <a:ea typeface="Cambria Math" panose="02040503050406030204" pitchFamily="18" charset="0"/>
                            </a:rPr>
                            <m:t>𝒉</m:t>
                          </m:r>
                        </m:e>
                        <m:sub>
                          <m:r>
                            <a:rPr lang="en-US" altLang="zh-CN" sz="1200" b="1" i="1" smtClean="0">
                              <a:solidFill>
                                <a:srgbClr val="304371"/>
                              </a:solidFill>
                              <a:latin typeface="Cambria Math" panose="02040503050406030204" pitchFamily="18" charset="0"/>
                              <a:ea typeface="Cambria Math" panose="02040503050406030204" pitchFamily="18" charset="0"/>
                            </a:rPr>
                            <m:t>𝒗</m:t>
                          </m:r>
                          <m:r>
                            <a:rPr lang="en-US" altLang="zh-CN" sz="1200" b="1" i="1" smtClean="0">
                              <a:solidFill>
                                <a:srgbClr val="304371"/>
                              </a:solidFill>
                              <a:latin typeface="Cambria Math" panose="02040503050406030204" pitchFamily="18" charset="0"/>
                              <a:ea typeface="Cambria Math" panose="02040503050406030204" pitchFamily="18" charset="0"/>
                            </a:rPr>
                            <m:t>𝟏</m:t>
                          </m:r>
                        </m:sub>
                      </m:sSub>
                      <m:r>
                        <a:rPr lang="en-US" altLang="zh-CN" sz="1200" b="1" i="1" smtClean="0">
                          <a:solidFill>
                            <a:srgbClr val="304371"/>
                          </a:solidFill>
                          <a:latin typeface="Cambria Math" panose="02040503050406030204" pitchFamily="18" charset="0"/>
                          <a:ea typeface="Cambria Math" panose="02040503050406030204" pitchFamily="18" charset="0"/>
                        </a:rPr>
                        <m:t>+</m:t>
                      </m:r>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𝒓</m:t>
                          </m:r>
                        </m:e>
                        <m:sub>
                          <m:r>
                            <a:rPr lang="en-US" altLang="zh-CN" sz="1200" b="1" i="1" smtClean="0">
                              <a:solidFill>
                                <a:srgbClr val="304371"/>
                              </a:solidFill>
                              <a:latin typeface="Cambria Math" panose="02040503050406030204" pitchFamily="18" charset="0"/>
                              <a:ea typeface="Cambria Math" panose="02040503050406030204" pitchFamily="18" charset="0"/>
                            </a:rPr>
                            <m:t>𝒗</m:t>
                          </m:r>
                          <m:r>
                            <a:rPr lang="en-US" altLang="zh-CN" sz="1200" b="1" i="1" smtClean="0">
                              <a:solidFill>
                                <a:srgbClr val="304371"/>
                              </a:solidFill>
                              <a:latin typeface="Cambria Math" panose="02040503050406030204" pitchFamily="18" charset="0"/>
                              <a:ea typeface="Cambria Math" panose="02040503050406030204" pitchFamily="18" charset="0"/>
                            </a:rPr>
                            <m:t>𝟏</m:t>
                          </m:r>
                        </m:sub>
                      </m:sSub>
                      <m:r>
                        <a:rPr lang="en-US" altLang="zh-CN" sz="1200" b="1" i="1" smtClean="0">
                          <a:solidFill>
                            <a:srgbClr val="304371"/>
                          </a:solidFill>
                          <a:latin typeface="Cambria Math" panose="02040503050406030204" pitchFamily="18" charset="0"/>
                          <a:ea typeface="Cambria Math" panose="02040503050406030204" pitchFamily="18" charset="0"/>
                        </a:rPr>
                        <m:t>−</m:t>
                      </m:r>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𝒉</m:t>
                          </m:r>
                        </m:e>
                        <m:sub>
                          <m:sSub>
                            <m:sSubPr>
                              <m:ctrlPr>
                                <a:rPr lang="en-US" altLang="zh-CN" sz="1200" b="1" i="1" smtClean="0">
                                  <a:solidFill>
                                    <a:srgbClr val="304371"/>
                                  </a:solidFill>
                                  <a:latin typeface="Cambria Math" panose="02040503050406030204" pitchFamily="18" charset="0"/>
                                  <a:ea typeface="Cambria Math" panose="02040503050406030204" pitchFamily="18" charset="0"/>
                                </a:rPr>
                              </m:ctrlPr>
                            </m:sSubPr>
                            <m:e>
                              <m:r>
                                <a:rPr lang="en-US" altLang="zh-CN" sz="1200" b="1" i="1" smtClean="0">
                                  <a:solidFill>
                                    <a:srgbClr val="304371"/>
                                  </a:solidFill>
                                  <a:latin typeface="Cambria Math" panose="02040503050406030204" pitchFamily="18" charset="0"/>
                                  <a:ea typeface="Cambria Math" panose="02040503050406030204" pitchFamily="18" charset="0"/>
                                </a:rPr>
                                <m:t>𝑵</m:t>
                              </m:r>
                            </m:e>
                            <m:sub>
                              <m:r>
                                <a:rPr lang="en-US" altLang="zh-CN" sz="1200" b="1" i="1" smtClean="0">
                                  <a:solidFill>
                                    <a:srgbClr val="304371"/>
                                  </a:solidFill>
                                  <a:latin typeface="Cambria Math" panose="02040503050406030204" pitchFamily="18" charset="0"/>
                                  <a:ea typeface="Cambria Math" panose="02040503050406030204" pitchFamily="18" charset="0"/>
                                </a:rPr>
                                <m:t>𝒗</m:t>
                              </m:r>
                              <m:r>
                                <a:rPr lang="en-US" altLang="zh-CN" sz="1200" b="1" i="1" smtClean="0">
                                  <a:solidFill>
                                    <a:srgbClr val="304371"/>
                                  </a:solidFill>
                                  <a:latin typeface="Cambria Math" panose="02040503050406030204" pitchFamily="18" charset="0"/>
                                  <a:ea typeface="Cambria Math" panose="02040503050406030204" pitchFamily="18" charset="0"/>
                                </a:rPr>
                                <m:t>𝟏</m:t>
                              </m:r>
                            </m:sub>
                          </m:sSub>
                        </m:sub>
                      </m:sSub>
                    </m:oMath>
                  </m:oMathPara>
                </a14:m>
                <a:endParaRPr lang="zh-CN" altLang="en-US" sz="1200" b="1" dirty="0">
                  <a:solidFill>
                    <a:srgbClr val="304371"/>
                  </a:solidFill>
                  <a:latin typeface="+mj-ea"/>
                  <a:ea typeface="+mj-ea"/>
                </a:endParaRPr>
              </a:p>
            </p:txBody>
          </p:sp>
        </mc:Choice>
        <mc:Fallback xmlns="">
          <p:sp>
            <p:nvSpPr>
              <p:cNvPr id="6" name="文本框 5">
                <a:extLst>
                  <a:ext uri="{FF2B5EF4-FFF2-40B4-BE49-F238E27FC236}">
                    <a16:creationId xmlns:a16="http://schemas.microsoft.com/office/drawing/2014/main" id="{761B4AEC-3B10-4051-9025-54A788672F50}"/>
                  </a:ext>
                </a:extLst>
              </p:cNvPr>
              <p:cNvSpPr txBox="1">
                <a:spLocks noRot="1" noChangeAspect="1" noMove="1" noResize="1" noEditPoints="1" noAdjustHandles="1" noChangeArrowheads="1" noChangeShapeType="1" noTextEdit="1"/>
              </p:cNvSpPr>
              <p:nvPr/>
            </p:nvSpPr>
            <p:spPr>
              <a:xfrm>
                <a:off x="3158289" y="3761876"/>
                <a:ext cx="1843145" cy="29360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03E795E-7738-4A5F-BC91-27DC712F2E4D}"/>
                  </a:ext>
                </a:extLst>
              </p:cNvPr>
              <p:cNvSpPr txBox="1"/>
              <p:nvPr/>
            </p:nvSpPr>
            <p:spPr>
              <a:xfrm>
                <a:off x="3516922" y="3147535"/>
                <a:ext cx="329481" cy="3014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solidFill>
                                <a:schemeClr val="tx1"/>
                              </a:solidFill>
                              <a:latin typeface="Cambria Math" panose="02040503050406030204" pitchFamily="18" charset="0"/>
                              <a:ea typeface="Cambria Math" panose="02040503050406030204" pitchFamily="18" charset="0"/>
                            </a:rPr>
                          </m:ctrlPr>
                        </m:sSubSupPr>
                        <m:e>
                          <m:r>
                            <a:rPr lang="en-US" altLang="zh-CN" sz="1200" b="1" i="1" smtClean="0">
                              <a:solidFill>
                                <a:schemeClr val="tx1"/>
                              </a:solidFill>
                              <a:latin typeface="Cambria Math" panose="02040503050406030204" pitchFamily="18" charset="0"/>
                              <a:ea typeface="Cambria Math" panose="02040503050406030204" pitchFamily="18" charset="0"/>
                            </a:rPr>
                            <m:t>𝒓</m:t>
                          </m:r>
                        </m:e>
                        <m:sub>
                          <m:r>
                            <a:rPr lang="en-US" altLang="zh-CN" sz="1200" b="1" i="1" smtClean="0">
                              <a:solidFill>
                                <a:schemeClr val="tx1"/>
                              </a:solidFill>
                              <a:latin typeface="Cambria Math" panose="02040503050406030204" pitchFamily="18" charset="0"/>
                              <a:ea typeface="Cambria Math" panose="02040503050406030204" pitchFamily="18" charset="0"/>
                            </a:rPr>
                            <m:t>𝒗</m:t>
                          </m:r>
                          <m:r>
                            <a:rPr lang="en-US" altLang="zh-CN" sz="1200" b="1" i="1" smtClean="0">
                              <a:solidFill>
                                <a:schemeClr val="tx1"/>
                              </a:solidFill>
                              <a:latin typeface="Cambria Math" panose="02040503050406030204" pitchFamily="18" charset="0"/>
                              <a:ea typeface="Cambria Math" panose="02040503050406030204" pitchFamily="18" charset="0"/>
                            </a:rPr>
                            <m:t>𝟏</m:t>
                          </m:r>
                        </m:sub>
                        <m:sup>
                          <m:r>
                            <a:rPr lang="en-US" altLang="zh-CN" sz="1200" b="1" i="1" smtClean="0">
                              <a:solidFill>
                                <a:schemeClr val="tx1"/>
                              </a:solidFill>
                              <a:latin typeface="Cambria Math" panose="02040503050406030204" pitchFamily="18" charset="0"/>
                              <a:ea typeface="Cambria Math" panose="02040503050406030204" pitchFamily="18" charset="0"/>
                            </a:rPr>
                            <m:t>𝒍</m:t>
                          </m:r>
                        </m:sup>
                      </m:sSubSup>
                    </m:oMath>
                  </m:oMathPara>
                </a14:m>
                <a:endParaRPr lang="zh-CN" altLang="en-US" sz="1200" b="1" dirty="0">
                  <a:solidFill>
                    <a:schemeClr val="tx1"/>
                  </a:solidFill>
                  <a:latin typeface="+mj-ea"/>
                  <a:ea typeface="+mj-ea"/>
                </a:endParaRPr>
              </a:p>
            </p:txBody>
          </p:sp>
        </mc:Choice>
        <mc:Fallback xmlns="">
          <p:sp>
            <p:nvSpPr>
              <p:cNvPr id="7" name="文本框 6">
                <a:extLst>
                  <a:ext uri="{FF2B5EF4-FFF2-40B4-BE49-F238E27FC236}">
                    <a16:creationId xmlns:a16="http://schemas.microsoft.com/office/drawing/2014/main" id="{603E795E-7738-4A5F-BC91-27DC712F2E4D}"/>
                  </a:ext>
                </a:extLst>
              </p:cNvPr>
              <p:cNvSpPr txBox="1">
                <a:spLocks noRot="1" noChangeAspect="1" noMove="1" noResize="1" noEditPoints="1" noAdjustHandles="1" noChangeArrowheads="1" noChangeShapeType="1" noTextEdit="1"/>
              </p:cNvSpPr>
              <p:nvPr/>
            </p:nvSpPr>
            <p:spPr>
              <a:xfrm>
                <a:off x="3516922" y="3147535"/>
                <a:ext cx="329481" cy="301493"/>
              </a:xfrm>
              <a:prstGeom prst="rect">
                <a:avLst/>
              </a:prstGeom>
              <a:blipFill>
                <a:blip r:embed="rId6"/>
                <a:stretch>
                  <a:fillRect r="-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180CE27-1400-47C2-A3C8-13F839A243C3}"/>
                  </a:ext>
                </a:extLst>
              </p:cNvPr>
              <p:cNvSpPr txBox="1"/>
              <p:nvPr/>
            </p:nvSpPr>
            <p:spPr>
              <a:xfrm>
                <a:off x="2550385" y="1422851"/>
                <a:ext cx="329481" cy="2935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solidFill>
                                <a:schemeClr val="tx1"/>
                              </a:solidFill>
                              <a:latin typeface="Cambria Math" panose="02040503050406030204" pitchFamily="18" charset="0"/>
                              <a:ea typeface="Cambria Math" panose="02040503050406030204" pitchFamily="18" charset="0"/>
                            </a:rPr>
                          </m:ctrlPr>
                        </m:sSubSupPr>
                        <m:e>
                          <m:r>
                            <a:rPr lang="en-US" altLang="zh-CN" sz="1200" b="1" i="1" smtClean="0">
                              <a:solidFill>
                                <a:schemeClr val="tx1"/>
                              </a:solidFill>
                              <a:latin typeface="Cambria Math" panose="02040503050406030204" pitchFamily="18" charset="0"/>
                              <a:ea typeface="Cambria Math" panose="02040503050406030204" pitchFamily="18" charset="0"/>
                            </a:rPr>
                            <m:t>𝒓</m:t>
                          </m:r>
                        </m:e>
                        <m:sub>
                          <m:r>
                            <a:rPr lang="en-US" altLang="zh-CN" sz="1200" b="1" i="1" smtClean="0">
                              <a:solidFill>
                                <a:schemeClr val="tx1"/>
                              </a:solidFill>
                              <a:latin typeface="Cambria Math" panose="02040503050406030204" pitchFamily="18" charset="0"/>
                              <a:ea typeface="Cambria Math" panose="02040503050406030204" pitchFamily="18" charset="0"/>
                            </a:rPr>
                            <m:t>𝒗</m:t>
                          </m:r>
                          <m:r>
                            <a:rPr lang="en-US" altLang="zh-CN" sz="1200" b="1" i="1" smtClean="0">
                              <a:solidFill>
                                <a:schemeClr val="tx1"/>
                              </a:solidFill>
                              <a:latin typeface="Cambria Math" panose="02040503050406030204" pitchFamily="18" charset="0"/>
                              <a:ea typeface="Cambria Math" panose="02040503050406030204" pitchFamily="18" charset="0"/>
                            </a:rPr>
                            <m:t>𝟎</m:t>
                          </m:r>
                        </m:sub>
                        <m:sup>
                          <m:r>
                            <a:rPr lang="en-US" altLang="zh-CN" sz="1200" b="1" i="1" smtClean="0">
                              <a:solidFill>
                                <a:schemeClr val="tx1"/>
                              </a:solidFill>
                              <a:latin typeface="Cambria Math" panose="02040503050406030204" pitchFamily="18" charset="0"/>
                              <a:ea typeface="Cambria Math" panose="02040503050406030204" pitchFamily="18" charset="0"/>
                            </a:rPr>
                            <m:t>𝒍</m:t>
                          </m:r>
                        </m:sup>
                      </m:sSubSup>
                    </m:oMath>
                  </m:oMathPara>
                </a14:m>
                <a:endParaRPr lang="zh-CN" altLang="en-US" sz="1200" b="1" dirty="0">
                  <a:solidFill>
                    <a:schemeClr val="tx1"/>
                  </a:solidFill>
                  <a:latin typeface="+mj-ea"/>
                  <a:ea typeface="+mj-ea"/>
                </a:endParaRPr>
              </a:p>
            </p:txBody>
          </p:sp>
        </mc:Choice>
        <mc:Fallback xmlns="">
          <p:sp>
            <p:nvSpPr>
              <p:cNvPr id="8" name="文本框 7">
                <a:extLst>
                  <a:ext uri="{FF2B5EF4-FFF2-40B4-BE49-F238E27FC236}">
                    <a16:creationId xmlns:a16="http://schemas.microsoft.com/office/drawing/2014/main" id="{1180CE27-1400-47C2-A3C8-13F839A243C3}"/>
                  </a:ext>
                </a:extLst>
              </p:cNvPr>
              <p:cNvSpPr txBox="1">
                <a:spLocks noRot="1" noChangeAspect="1" noMove="1" noResize="1" noEditPoints="1" noAdjustHandles="1" noChangeArrowheads="1" noChangeShapeType="1" noTextEdit="1"/>
              </p:cNvSpPr>
              <p:nvPr/>
            </p:nvSpPr>
            <p:spPr>
              <a:xfrm>
                <a:off x="2550385" y="1422851"/>
                <a:ext cx="329481" cy="293542"/>
              </a:xfrm>
              <a:prstGeom prst="rect">
                <a:avLst/>
              </a:prstGeom>
              <a:blipFill>
                <a:blip r:embed="rId7"/>
                <a:stretch>
                  <a:fillRect r="-555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24CCF1AF-EDF0-4AF6-A99A-9C64DEE1EF29}"/>
              </a:ext>
            </a:extLst>
          </p:cNvPr>
          <p:cNvPicPr>
            <a:picLocks noChangeAspect="1"/>
          </p:cNvPicPr>
          <p:nvPr/>
        </p:nvPicPr>
        <p:blipFill>
          <a:blip r:embed="rId8"/>
          <a:stretch>
            <a:fillRect/>
          </a:stretch>
        </p:blipFill>
        <p:spPr>
          <a:xfrm>
            <a:off x="1730388" y="617390"/>
            <a:ext cx="1441271" cy="285769"/>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9005E9C-F3E0-4A3C-A8BF-9DD939342AD5}"/>
                  </a:ext>
                </a:extLst>
              </p:cNvPr>
              <p:cNvSpPr txBox="1"/>
              <p:nvPr/>
            </p:nvSpPr>
            <p:spPr>
              <a:xfrm>
                <a:off x="3158289" y="621317"/>
                <a:ext cx="541807" cy="283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solidFill>
                            <a:schemeClr val="bg2">
                              <a:lumMod val="50000"/>
                            </a:schemeClr>
                          </a:solidFill>
                          <a:latin typeface="Cambria Math" panose="02040503050406030204" pitchFamily="18" charset="0"/>
                          <a:ea typeface="Cambria Math" panose="02040503050406030204" pitchFamily="18" charset="0"/>
                        </a:rPr>
                        <m:t>∈</m:t>
                      </m:r>
                      <m:sSup>
                        <m:sSupPr>
                          <m:ctrlPr>
                            <a:rPr lang="en-US" altLang="zh-CN" sz="1200" b="1" i="1" smtClean="0">
                              <a:solidFill>
                                <a:schemeClr val="bg2">
                                  <a:lumMod val="50000"/>
                                </a:schemeClr>
                              </a:solidFill>
                              <a:latin typeface="Cambria Math" panose="02040503050406030204" pitchFamily="18" charset="0"/>
                              <a:ea typeface="Cambria Math" panose="02040503050406030204" pitchFamily="18" charset="0"/>
                            </a:rPr>
                          </m:ctrlPr>
                        </m:sSupPr>
                        <m:e>
                          <m:r>
                            <a:rPr lang="en-US" altLang="zh-CN" sz="1200" b="1" i="1" smtClean="0">
                              <a:solidFill>
                                <a:schemeClr val="bg2">
                                  <a:lumMod val="50000"/>
                                </a:schemeClr>
                              </a:solidFill>
                              <a:latin typeface="Cambria Math" panose="02040503050406030204" pitchFamily="18" charset="0"/>
                              <a:ea typeface="Cambria Math" panose="02040503050406030204" pitchFamily="18" charset="0"/>
                            </a:rPr>
                            <m:t>ℝ</m:t>
                          </m:r>
                        </m:e>
                        <m:sup>
                          <m:sSub>
                            <m:sSubPr>
                              <m:ctrlPr>
                                <a:rPr lang="en-US" altLang="zh-CN" sz="1200" b="1" i="1" smtClean="0">
                                  <a:solidFill>
                                    <a:schemeClr val="bg2">
                                      <a:lumMod val="50000"/>
                                    </a:schemeClr>
                                  </a:solidFill>
                                  <a:latin typeface="Cambria Math" panose="02040503050406030204" pitchFamily="18" charset="0"/>
                                  <a:ea typeface="Cambria Math" panose="02040503050406030204" pitchFamily="18" charset="0"/>
                                </a:rPr>
                              </m:ctrlPr>
                            </m:sSubPr>
                            <m:e>
                              <m:r>
                                <a:rPr lang="en-US" altLang="zh-CN" sz="1200" b="1" i="1" smtClean="0">
                                  <a:solidFill>
                                    <a:schemeClr val="bg2">
                                      <a:lumMod val="50000"/>
                                    </a:schemeClr>
                                  </a:solidFill>
                                  <a:latin typeface="Cambria Math" panose="02040503050406030204" pitchFamily="18" charset="0"/>
                                  <a:ea typeface="Cambria Math" panose="02040503050406030204" pitchFamily="18" charset="0"/>
                                </a:rPr>
                                <m:t>𝒅</m:t>
                              </m:r>
                            </m:e>
                            <m:sub>
                              <m:r>
                                <a:rPr lang="en-US" altLang="zh-CN" sz="1200" b="1" i="1" smtClean="0">
                                  <a:solidFill>
                                    <a:schemeClr val="bg2">
                                      <a:lumMod val="50000"/>
                                    </a:schemeClr>
                                  </a:solidFill>
                                  <a:latin typeface="Cambria Math" panose="02040503050406030204" pitchFamily="18" charset="0"/>
                                  <a:ea typeface="Cambria Math" panose="02040503050406030204" pitchFamily="18" charset="0"/>
                                </a:rPr>
                                <m:t>𝒍</m:t>
                              </m:r>
                            </m:sub>
                          </m:sSub>
                          <m:r>
                            <a:rPr lang="en-US" altLang="zh-CN" sz="1200" b="1" i="0">
                              <a:solidFill>
                                <a:schemeClr val="bg2">
                                  <a:lumMod val="50000"/>
                                </a:schemeClr>
                              </a:solidFill>
                              <a:latin typeface="Cambria Math" panose="02040503050406030204" pitchFamily="18" charset="0"/>
                              <a:ea typeface="Cambria Math" panose="02040503050406030204" pitchFamily="18" charset="0"/>
                            </a:rPr>
                            <m:t>×</m:t>
                          </m:r>
                          <m:r>
                            <a:rPr lang="en-US" altLang="zh-CN" sz="1200" b="1" i="1" smtClean="0">
                              <a:solidFill>
                                <a:schemeClr val="bg2">
                                  <a:lumMod val="50000"/>
                                </a:schemeClr>
                              </a:solidFill>
                              <a:latin typeface="Cambria Math" panose="02040503050406030204" pitchFamily="18" charset="0"/>
                              <a:ea typeface="Cambria Math" panose="02040503050406030204" pitchFamily="18" charset="0"/>
                            </a:rPr>
                            <m:t>𝟏</m:t>
                          </m:r>
                        </m:sup>
                      </m:sSup>
                    </m:oMath>
                  </m:oMathPara>
                </a14:m>
                <a:endParaRPr lang="zh-CN" altLang="en-US" sz="1200" b="1" dirty="0">
                  <a:solidFill>
                    <a:schemeClr val="bg2">
                      <a:lumMod val="50000"/>
                    </a:schemeClr>
                  </a:solidFill>
                  <a:latin typeface="+mj-ea"/>
                  <a:ea typeface="+mj-ea"/>
                </a:endParaRPr>
              </a:p>
            </p:txBody>
          </p:sp>
        </mc:Choice>
        <mc:Fallback xmlns="">
          <p:sp>
            <p:nvSpPr>
              <p:cNvPr id="10" name="文本框 9">
                <a:extLst>
                  <a:ext uri="{FF2B5EF4-FFF2-40B4-BE49-F238E27FC236}">
                    <a16:creationId xmlns:a16="http://schemas.microsoft.com/office/drawing/2014/main" id="{F9005E9C-F3E0-4A3C-A8BF-9DD939342AD5}"/>
                  </a:ext>
                </a:extLst>
              </p:cNvPr>
              <p:cNvSpPr txBox="1">
                <a:spLocks noRot="1" noChangeAspect="1" noMove="1" noResize="1" noEditPoints="1" noAdjustHandles="1" noChangeArrowheads="1" noChangeShapeType="1" noTextEdit="1"/>
              </p:cNvSpPr>
              <p:nvPr/>
            </p:nvSpPr>
            <p:spPr>
              <a:xfrm>
                <a:off x="3158289" y="621317"/>
                <a:ext cx="541807" cy="283989"/>
              </a:xfrm>
              <a:prstGeom prst="rect">
                <a:avLst/>
              </a:prstGeom>
              <a:blipFill>
                <a:blip r:embed="rId9"/>
                <a:stretch>
                  <a:fillRect r="-1910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9810EEBF-B8A4-4E31-8368-980392DB6CC2}"/>
              </a:ext>
            </a:extLst>
          </p:cNvPr>
          <p:cNvPicPr>
            <a:picLocks noChangeAspect="1"/>
          </p:cNvPicPr>
          <p:nvPr/>
        </p:nvPicPr>
        <p:blipFill>
          <a:blip r:embed="rId10"/>
          <a:stretch>
            <a:fillRect/>
          </a:stretch>
        </p:blipFill>
        <p:spPr>
          <a:xfrm>
            <a:off x="1204368" y="4069747"/>
            <a:ext cx="2737461" cy="334911"/>
          </a:xfrm>
          <a:prstGeom prst="rect">
            <a:avLst/>
          </a:prstGeom>
        </p:spPr>
      </p:pic>
      <p:pic>
        <p:nvPicPr>
          <p:cNvPr id="12" name="图片 11">
            <a:extLst>
              <a:ext uri="{FF2B5EF4-FFF2-40B4-BE49-F238E27FC236}">
                <a16:creationId xmlns:a16="http://schemas.microsoft.com/office/drawing/2014/main" id="{C66B6087-231B-4169-9E4B-4D11C49471BB}"/>
              </a:ext>
            </a:extLst>
          </p:cNvPr>
          <p:cNvPicPr>
            <a:picLocks noChangeAspect="1"/>
          </p:cNvPicPr>
          <p:nvPr/>
        </p:nvPicPr>
        <p:blipFill>
          <a:blip r:embed="rId11"/>
          <a:stretch>
            <a:fillRect/>
          </a:stretch>
        </p:blipFill>
        <p:spPr>
          <a:xfrm>
            <a:off x="1204368" y="4396015"/>
            <a:ext cx="2254706" cy="579457"/>
          </a:xfrm>
          <a:prstGeom prst="rect">
            <a:avLst/>
          </a:prstGeom>
        </p:spPr>
      </p:pic>
      <p:pic>
        <p:nvPicPr>
          <p:cNvPr id="13" name="图片 12">
            <a:extLst>
              <a:ext uri="{FF2B5EF4-FFF2-40B4-BE49-F238E27FC236}">
                <a16:creationId xmlns:a16="http://schemas.microsoft.com/office/drawing/2014/main" id="{2C145EBC-E989-4DA5-B5CD-97AA0C53C2D6}"/>
              </a:ext>
            </a:extLst>
          </p:cNvPr>
          <p:cNvPicPr>
            <a:picLocks noChangeAspect="1"/>
          </p:cNvPicPr>
          <p:nvPr/>
        </p:nvPicPr>
        <p:blipFill>
          <a:blip r:embed="rId12"/>
          <a:stretch>
            <a:fillRect/>
          </a:stretch>
        </p:blipFill>
        <p:spPr>
          <a:xfrm>
            <a:off x="1730388" y="932875"/>
            <a:ext cx="1786688" cy="276139"/>
          </a:xfrm>
          <a:prstGeom prst="rect">
            <a:avLst/>
          </a:prstGeom>
        </p:spPr>
      </p:pic>
      <p:pic>
        <p:nvPicPr>
          <p:cNvPr id="14" name="图片 13">
            <a:extLst>
              <a:ext uri="{FF2B5EF4-FFF2-40B4-BE49-F238E27FC236}">
                <a16:creationId xmlns:a16="http://schemas.microsoft.com/office/drawing/2014/main" id="{2480483E-2563-4C16-AB78-E5D77F26D924}"/>
              </a:ext>
            </a:extLst>
          </p:cNvPr>
          <p:cNvPicPr>
            <a:picLocks noChangeAspect="1"/>
          </p:cNvPicPr>
          <p:nvPr/>
        </p:nvPicPr>
        <p:blipFill>
          <a:blip r:embed="rId13"/>
          <a:stretch>
            <a:fillRect/>
          </a:stretch>
        </p:blipFill>
        <p:spPr>
          <a:xfrm>
            <a:off x="4553108" y="1082733"/>
            <a:ext cx="2147636" cy="252561"/>
          </a:xfrm>
          <a:prstGeom prst="rect">
            <a:avLst/>
          </a:prstGeom>
        </p:spPr>
      </p:pic>
      <p:pic>
        <p:nvPicPr>
          <p:cNvPr id="15" name="图片 14">
            <a:extLst>
              <a:ext uri="{FF2B5EF4-FFF2-40B4-BE49-F238E27FC236}">
                <a16:creationId xmlns:a16="http://schemas.microsoft.com/office/drawing/2014/main" id="{C1BF2173-DC16-4F99-8DF2-4AD66571A111}"/>
              </a:ext>
            </a:extLst>
          </p:cNvPr>
          <p:cNvPicPr>
            <a:picLocks noChangeAspect="1"/>
          </p:cNvPicPr>
          <p:nvPr/>
        </p:nvPicPr>
        <p:blipFill>
          <a:blip r:embed="rId14"/>
          <a:stretch>
            <a:fillRect/>
          </a:stretch>
        </p:blipFill>
        <p:spPr>
          <a:xfrm>
            <a:off x="3964404" y="4021121"/>
            <a:ext cx="2616867" cy="242303"/>
          </a:xfrm>
          <a:prstGeom prst="rect">
            <a:avLst/>
          </a:prstGeom>
        </p:spPr>
      </p:pic>
      <p:pic>
        <p:nvPicPr>
          <p:cNvPr id="16" name="图片 15">
            <a:extLst>
              <a:ext uri="{FF2B5EF4-FFF2-40B4-BE49-F238E27FC236}">
                <a16:creationId xmlns:a16="http://schemas.microsoft.com/office/drawing/2014/main" id="{83BBE883-CCF4-4717-807A-674D70470A18}"/>
              </a:ext>
            </a:extLst>
          </p:cNvPr>
          <p:cNvPicPr>
            <a:picLocks noChangeAspect="1"/>
          </p:cNvPicPr>
          <p:nvPr/>
        </p:nvPicPr>
        <p:blipFill>
          <a:blip r:embed="rId15"/>
          <a:stretch>
            <a:fillRect/>
          </a:stretch>
        </p:blipFill>
        <p:spPr>
          <a:xfrm>
            <a:off x="6340642" y="589783"/>
            <a:ext cx="2749216" cy="258023"/>
          </a:xfrm>
          <a:prstGeom prst="rect">
            <a:avLst/>
          </a:prstGeom>
        </p:spPr>
      </p:pic>
      <p:pic>
        <p:nvPicPr>
          <p:cNvPr id="17" name="图片 16">
            <a:extLst>
              <a:ext uri="{FF2B5EF4-FFF2-40B4-BE49-F238E27FC236}">
                <a16:creationId xmlns:a16="http://schemas.microsoft.com/office/drawing/2014/main" id="{FACE1B33-9D55-4455-AB81-730FB2303B32}"/>
              </a:ext>
            </a:extLst>
          </p:cNvPr>
          <p:cNvPicPr>
            <a:picLocks noChangeAspect="1"/>
          </p:cNvPicPr>
          <p:nvPr/>
        </p:nvPicPr>
        <p:blipFill>
          <a:blip r:embed="rId16"/>
          <a:stretch>
            <a:fillRect/>
          </a:stretch>
        </p:blipFill>
        <p:spPr>
          <a:xfrm>
            <a:off x="6340642" y="855137"/>
            <a:ext cx="1545140" cy="216949"/>
          </a:xfrm>
          <a:prstGeom prst="rect">
            <a:avLst/>
          </a:prstGeom>
        </p:spPr>
      </p:pic>
      <p:pic>
        <p:nvPicPr>
          <p:cNvPr id="18" name="图片 17">
            <a:extLst>
              <a:ext uri="{FF2B5EF4-FFF2-40B4-BE49-F238E27FC236}">
                <a16:creationId xmlns:a16="http://schemas.microsoft.com/office/drawing/2014/main" id="{ACFE3848-78A7-4B5F-B49E-B4E396A3752C}"/>
              </a:ext>
            </a:extLst>
          </p:cNvPr>
          <p:cNvPicPr>
            <a:picLocks noChangeAspect="1"/>
          </p:cNvPicPr>
          <p:nvPr/>
        </p:nvPicPr>
        <p:blipFill>
          <a:blip r:embed="rId17"/>
          <a:stretch>
            <a:fillRect/>
          </a:stretch>
        </p:blipFill>
        <p:spPr>
          <a:xfrm>
            <a:off x="7958889" y="855137"/>
            <a:ext cx="1185111" cy="260853"/>
          </a:xfrm>
          <a:prstGeom prst="rect">
            <a:avLst/>
          </a:prstGeom>
        </p:spPr>
      </p:pic>
      <p:pic>
        <p:nvPicPr>
          <p:cNvPr id="19" name="图片 18">
            <a:extLst>
              <a:ext uri="{FF2B5EF4-FFF2-40B4-BE49-F238E27FC236}">
                <a16:creationId xmlns:a16="http://schemas.microsoft.com/office/drawing/2014/main" id="{1BB7EA2A-4EA3-4FB4-8B96-3660C44D7AA9}"/>
              </a:ext>
            </a:extLst>
          </p:cNvPr>
          <p:cNvPicPr>
            <a:picLocks noChangeAspect="1"/>
          </p:cNvPicPr>
          <p:nvPr/>
        </p:nvPicPr>
        <p:blipFill>
          <a:blip r:embed="rId18"/>
          <a:stretch>
            <a:fillRect/>
          </a:stretch>
        </p:blipFill>
        <p:spPr>
          <a:xfrm>
            <a:off x="6962358" y="3228176"/>
            <a:ext cx="1846848" cy="232307"/>
          </a:xfrm>
          <a:prstGeom prst="rect">
            <a:avLst/>
          </a:prstGeom>
        </p:spPr>
      </p:pic>
      <p:pic>
        <p:nvPicPr>
          <p:cNvPr id="3" name="图片 2">
            <a:extLst>
              <a:ext uri="{FF2B5EF4-FFF2-40B4-BE49-F238E27FC236}">
                <a16:creationId xmlns:a16="http://schemas.microsoft.com/office/drawing/2014/main" id="{D7C398C7-C1B8-48E5-B2B9-E7D045CFCA39}"/>
              </a:ext>
            </a:extLst>
          </p:cNvPr>
          <p:cNvPicPr>
            <a:picLocks noChangeAspect="1"/>
          </p:cNvPicPr>
          <p:nvPr/>
        </p:nvPicPr>
        <p:blipFill>
          <a:blip r:embed="rId19"/>
          <a:stretch>
            <a:fillRect/>
          </a:stretch>
        </p:blipFill>
        <p:spPr>
          <a:xfrm>
            <a:off x="6080526" y="3827289"/>
            <a:ext cx="3044510" cy="221819"/>
          </a:xfrm>
          <a:prstGeom prst="rect">
            <a:avLst/>
          </a:prstGeom>
        </p:spPr>
      </p:pic>
      <p:pic>
        <p:nvPicPr>
          <p:cNvPr id="20" name="图片 19">
            <a:extLst>
              <a:ext uri="{FF2B5EF4-FFF2-40B4-BE49-F238E27FC236}">
                <a16:creationId xmlns:a16="http://schemas.microsoft.com/office/drawing/2014/main" id="{BB77D5C1-2BA6-4B8A-9083-3FA0BFD16F01}"/>
              </a:ext>
            </a:extLst>
          </p:cNvPr>
          <p:cNvPicPr>
            <a:picLocks noChangeAspect="1"/>
          </p:cNvPicPr>
          <p:nvPr/>
        </p:nvPicPr>
        <p:blipFill>
          <a:blip r:embed="rId20"/>
          <a:stretch>
            <a:fillRect/>
          </a:stretch>
        </p:blipFill>
        <p:spPr>
          <a:xfrm>
            <a:off x="6340642" y="4293149"/>
            <a:ext cx="2737461" cy="260568"/>
          </a:xfrm>
          <a:prstGeom prst="rect">
            <a:avLst/>
          </a:prstGeom>
        </p:spPr>
      </p:pic>
      <p:pic>
        <p:nvPicPr>
          <p:cNvPr id="21" name="图片 20">
            <a:extLst>
              <a:ext uri="{FF2B5EF4-FFF2-40B4-BE49-F238E27FC236}">
                <a16:creationId xmlns:a16="http://schemas.microsoft.com/office/drawing/2014/main" id="{E024C9A9-52AC-4CEE-9304-47BE76E35C62}"/>
              </a:ext>
            </a:extLst>
          </p:cNvPr>
          <p:cNvPicPr>
            <a:picLocks noChangeAspect="1"/>
          </p:cNvPicPr>
          <p:nvPr/>
        </p:nvPicPr>
        <p:blipFill>
          <a:blip r:embed="rId21"/>
          <a:stretch>
            <a:fillRect/>
          </a:stretch>
        </p:blipFill>
        <p:spPr>
          <a:xfrm>
            <a:off x="6754594" y="4553717"/>
            <a:ext cx="1185038" cy="196073"/>
          </a:xfrm>
          <a:prstGeom prst="rect">
            <a:avLst/>
          </a:prstGeom>
        </p:spPr>
      </p:pic>
      <p:pic>
        <p:nvPicPr>
          <p:cNvPr id="22" name="图片 21">
            <a:extLst>
              <a:ext uri="{FF2B5EF4-FFF2-40B4-BE49-F238E27FC236}">
                <a16:creationId xmlns:a16="http://schemas.microsoft.com/office/drawing/2014/main" id="{38C58321-32E8-4445-A6BF-84CE78D368A2}"/>
              </a:ext>
            </a:extLst>
          </p:cNvPr>
          <p:cNvPicPr>
            <a:picLocks noChangeAspect="1"/>
          </p:cNvPicPr>
          <p:nvPr/>
        </p:nvPicPr>
        <p:blipFill rotWithShape="1">
          <a:blip r:embed="rId22"/>
          <a:srcRect t="13009" b="1"/>
          <a:stretch/>
        </p:blipFill>
        <p:spPr>
          <a:xfrm>
            <a:off x="5775156" y="4767677"/>
            <a:ext cx="3296653" cy="332823"/>
          </a:xfrm>
          <a:prstGeom prst="rect">
            <a:avLst/>
          </a:prstGeom>
          <a:ln w="19050">
            <a:solidFill>
              <a:srgbClr val="B2CB94"/>
            </a:solidFill>
          </a:ln>
        </p:spPr>
      </p:pic>
    </p:spTree>
    <p:extLst>
      <p:ext uri="{BB962C8B-B14F-4D97-AF65-F5344CB8AC3E}">
        <p14:creationId xmlns:p14="http://schemas.microsoft.com/office/powerpoint/2010/main" val="102231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2" y="70052"/>
            <a:ext cx="1515352"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Experiment</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72B31EE9-0D92-4797-AF46-DF1E02F6F609}"/>
              </a:ext>
            </a:extLst>
          </p:cNvPr>
          <p:cNvPicPr>
            <a:picLocks noChangeAspect="1"/>
          </p:cNvPicPr>
          <p:nvPr/>
        </p:nvPicPr>
        <p:blipFill>
          <a:blip r:embed="rId3"/>
          <a:stretch>
            <a:fillRect/>
          </a:stretch>
        </p:blipFill>
        <p:spPr>
          <a:xfrm>
            <a:off x="689619" y="563560"/>
            <a:ext cx="7764762" cy="4573924"/>
          </a:xfrm>
          <a:prstGeom prst="rect">
            <a:avLst/>
          </a:prstGeom>
        </p:spPr>
      </p:pic>
    </p:spTree>
    <p:extLst>
      <p:ext uri="{BB962C8B-B14F-4D97-AF65-F5344CB8AC3E}">
        <p14:creationId xmlns:p14="http://schemas.microsoft.com/office/powerpoint/2010/main" val="204864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1" y="70052"/>
            <a:ext cx="1963925"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Model Analysis</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5C0D3456-682C-43B1-A722-2EAE2864C80E}"/>
              </a:ext>
            </a:extLst>
          </p:cNvPr>
          <p:cNvPicPr>
            <a:picLocks noChangeAspect="1"/>
          </p:cNvPicPr>
          <p:nvPr/>
        </p:nvPicPr>
        <p:blipFill rotWithShape="1">
          <a:blip r:embed="rId3"/>
          <a:srcRect l="790"/>
          <a:stretch/>
        </p:blipFill>
        <p:spPr>
          <a:xfrm>
            <a:off x="598571" y="1014892"/>
            <a:ext cx="7946857" cy="3557100"/>
          </a:xfrm>
          <a:prstGeom prst="rect">
            <a:avLst/>
          </a:prstGeom>
        </p:spPr>
      </p:pic>
    </p:spTree>
    <p:extLst>
      <p:ext uri="{BB962C8B-B14F-4D97-AF65-F5344CB8AC3E}">
        <p14:creationId xmlns:p14="http://schemas.microsoft.com/office/powerpoint/2010/main" val="1556117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514" y="64937"/>
            <a:ext cx="646332" cy="369332"/>
          </a:xfrm>
          <a:prstGeom prst="rect">
            <a:avLst/>
          </a:prstGeom>
          <a:noFill/>
        </p:spPr>
        <p:txBody>
          <a:bodyPr wrap="none">
            <a:spAutoFit/>
          </a:bodyPr>
          <a:lstStyle/>
          <a:p>
            <a:pPr algn="ctr">
              <a:defRPr/>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引入</a:t>
            </a:r>
          </a:p>
        </p:txBody>
      </p:sp>
      <p:sp>
        <p:nvSpPr>
          <p:cNvPr id="12" name="矩形 11">
            <a:extLst>
              <a:ext uri="{FF2B5EF4-FFF2-40B4-BE49-F238E27FC236}">
                <a16:creationId xmlns:a16="http://schemas.microsoft.com/office/drawing/2014/main" id="{750AE87A-6526-4F9C-81E7-AAD713BCAB26}"/>
              </a:ext>
            </a:extLst>
          </p:cNvPr>
          <p:cNvSpPr/>
          <p:nvPr/>
        </p:nvSpPr>
        <p:spPr bwMode="auto">
          <a:xfrm>
            <a:off x="-1" y="600824"/>
            <a:ext cx="1997243" cy="400110"/>
          </a:xfrm>
          <a:prstGeom prst="rect">
            <a:avLst/>
          </a:prstGeom>
          <a:noFill/>
        </p:spPr>
        <p:txBody>
          <a:bodyPr wrap="square">
            <a:spAutoFit/>
          </a:bodyPr>
          <a:lstStyle/>
          <a:p>
            <a:pPr>
              <a:defRPr/>
            </a:pPr>
            <a:r>
              <a:rPr lang="en-US" altLang="zh-CN" sz="2000" b="1"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Contributions</a:t>
            </a:r>
            <a:endParaRPr lang="zh-CN" altLang="en-US" sz="2000" b="1"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E93DD5F0-22A4-472C-99D0-105CC81E2262}"/>
              </a:ext>
            </a:extLst>
          </p:cNvPr>
          <p:cNvSpPr txBox="1"/>
          <p:nvPr/>
        </p:nvSpPr>
        <p:spPr>
          <a:xfrm>
            <a:off x="463669" y="1073706"/>
            <a:ext cx="8216661" cy="277877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1800" dirty="0">
                <a:solidFill>
                  <a:schemeClr val="bg2">
                    <a:lumMod val="50000"/>
                  </a:schemeClr>
                </a:solidFill>
                <a:latin typeface="+mj-ea"/>
                <a:ea typeface="+mj-ea"/>
              </a:rPr>
              <a:t>提出了一种新的半监督生成对抗图网络模型</a:t>
            </a:r>
            <a:r>
              <a:rPr lang="en-US" altLang="zh-CN" sz="1800" b="1" dirty="0" err="1">
                <a:solidFill>
                  <a:schemeClr val="bg2">
                    <a:lumMod val="50000"/>
                  </a:schemeClr>
                </a:solidFill>
                <a:latin typeface="+mj-ea"/>
                <a:ea typeface="+mj-ea"/>
              </a:rPr>
              <a:t>ImGAGN</a:t>
            </a:r>
            <a:r>
              <a:rPr lang="zh-CN" altLang="en-US" sz="1800" dirty="0">
                <a:solidFill>
                  <a:schemeClr val="bg2">
                    <a:lumMod val="50000"/>
                  </a:schemeClr>
                </a:solidFill>
                <a:latin typeface="+mj-ea"/>
                <a:ea typeface="+mj-ea"/>
              </a:rPr>
              <a:t>，以解决图上不平衡问题。</a:t>
            </a:r>
            <a:endParaRPr lang="en-US" altLang="zh-CN" sz="1800" dirty="0">
              <a:solidFill>
                <a:schemeClr val="bg2">
                  <a:lumMod val="50000"/>
                </a:schemeClr>
              </a:solidFill>
              <a:latin typeface="+mj-ea"/>
              <a:ea typeface="+mj-ea"/>
            </a:endParaRPr>
          </a:p>
          <a:p>
            <a:pPr marL="285750" indent="-285750">
              <a:lnSpc>
                <a:spcPct val="200000"/>
              </a:lnSpc>
              <a:buFont typeface="Arial" panose="020B0604020202020204" pitchFamily="34" charset="0"/>
              <a:buChar char="•"/>
            </a:pPr>
            <a:r>
              <a:rPr lang="zh-CN" altLang="en-US" sz="1800" dirty="0">
                <a:solidFill>
                  <a:schemeClr val="bg2">
                    <a:lumMod val="50000"/>
                  </a:schemeClr>
                </a:solidFill>
                <a:latin typeface="+mj-ea"/>
                <a:ea typeface="+mj-ea"/>
              </a:rPr>
              <a:t>基于</a:t>
            </a:r>
            <a:r>
              <a:rPr lang="en-US" altLang="zh-CN" sz="1800" dirty="0" err="1">
                <a:solidFill>
                  <a:schemeClr val="bg2">
                    <a:lumMod val="50000"/>
                  </a:schemeClr>
                </a:solidFill>
                <a:latin typeface="+mj-ea"/>
                <a:ea typeface="+mj-ea"/>
              </a:rPr>
              <a:t>ImGAGN</a:t>
            </a:r>
            <a:r>
              <a:rPr lang="zh-CN" altLang="en-US" sz="1800" dirty="0">
                <a:solidFill>
                  <a:schemeClr val="bg2">
                    <a:lumMod val="50000"/>
                  </a:schemeClr>
                </a:solidFill>
                <a:latin typeface="+mj-ea"/>
                <a:ea typeface="+mj-ea"/>
              </a:rPr>
              <a:t>，提出了一种新的图结构数据生成器</a:t>
            </a:r>
            <a:r>
              <a:rPr lang="en-US" altLang="zh-CN" sz="1800" b="1" dirty="0" err="1">
                <a:solidFill>
                  <a:schemeClr val="bg2">
                    <a:lumMod val="50000"/>
                  </a:schemeClr>
                </a:solidFill>
                <a:latin typeface="+mj-ea"/>
                <a:ea typeface="+mj-ea"/>
              </a:rPr>
              <a:t>GraphGenerator</a:t>
            </a:r>
            <a:r>
              <a:rPr lang="zh-CN" altLang="en-US" sz="1800" dirty="0">
                <a:solidFill>
                  <a:schemeClr val="bg2">
                    <a:lumMod val="50000"/>
                  </a:schemeClr>
                </a:solidFill>
                <a:latin typeface="+mj-ea"/>
                <a:ea typeface="+mj-ea"/>
              </a:rPr>
              <a:t>，它可以通过生成一组合成少数类节点来模拟少数类节点的属性分布和网络拓扑结构分布，使得不同类中的节点数量可以平衡。</a:t>
            </a:r>
          </a:p>
        </p:txBody>
      </p:sp>
      <p:pic>
        <p:nvPicPr>
          <p:cNvPr id="5" name="图片 4">
            <a:extLst>
              <a:ext uri="{FF2B5EF4-FFF2-40B4-BE49-F238E27FC236}">
                <a16:creationId xmlns:a16="http://schemas.microsoft.com/office/drawing/2014/main" id="{A7281BA5-FD6C-4BD7-907A-B7CD17AE1D4B}"/>
              </a:ext>
            </a:extLst>
          </p:cNvPr>
          <p:cNvPicPr>
            <a:picLocks noChangeAspect="1"/>
          </p:cNvPicPr>
          <p:nvPr/>
        </p:nvPicPr>
        <p:blipFill>
          <a:blip r:embed="rId3"/>
          <a:stretch>
            <a:fillRect/>
          </a:stretch>
        </p:blipFill>
        <p:spPr>
          <a:xfrm>
            <a:off x="0" y="683439"/>
            <a:ext cx="9144000" cy="4065390"/>
          </a:xfrm>
          <a:prstGeom prst="rect">
            <a:avLst/>
          </a:prstGeom>
        </p:spPr>
      </p:pic>
    </p:spTree>
    <p:extLst>
      <p:ext uri="{BB962C8B-B14F-4D97-AF65-F5344CB8AC3E}">
        <p14:creationId xmlns:p14="http://schemas.microsoft.com/office/powerpoint/2010/main" val="284371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5284" y="68257"/>
            <a:ext cx="1206395" cy="369332"/>
          </a:xfrm>
          <a:prstGeom prst="rect">
            <a:avLst/>
          </a:prstGeom>
          <a:noFill/>
        </p:spPr>
        <p:txBody>
          <a:bodyPr wrap="square">
            <a:spAutoFit/>
          </a:bodyPr>
          <a:lstStyle/>
          <a:p>
            <a:pPr>
              <a:defRPr/>
            </a:pPr>
            <a:r>
              <a:rPr lang="en-US" altLang="zh-CN" sz="18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ImGAGN</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3640A21-3027-4E6A-8C6D-1211543A83AC}"/>
                  </a:ext>
                </a:extLst>
              </p:cNvPr>
              <p:cNvSpPr txBox="1"/>
              <p:nvPr/>
            </p:nvSpPr>
            <p:spPr>
              <a:xfrm>
                <a:off x="7280631" y="5348539"/>
                <a:ext cx="949661"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ea typeface="Cambria Math" panose="02040503050406030204" pitchFamily="18" charset="0"/>
                        </a:rPr>
                        <m:t>∈</m:t>
                      </m:r>
                      <m:sSup>
                        <m:sSupPr>
                          <m:ctrlPr>
                            <a:rPr lang="en-US" altLang="zh-CN" sz="1800" b="0" i="1" smtClean="0">
                              <a:solidFill>
                                <a:schemeClr val="tx1"/>
                              </a:solidFill>
                              <a:latin typeface="Cambria Math" panose="02040503050406030204" pitchFamily="18" charset="0"/>
                              <a:ea typeface="Cambria Math" panose="02040503050406030204" pitchFamily="18" charset="0"/>
                            </a:rPr>
                          </m:ctrlPr>
                        </m:sSupPr>
                        <m:e>
                          <m:r>
                            <a:rPr lang="zh-CN" altLang="en-US" sz="1800" dirty="0">
                              <a:latin typeface="Cambria Math" panose="02040503050406030204" pitchFamily="18" charset="0"/>
                            </a:rPr>
                            <m:t>ℝ</m:t>
                          </m:r>
                        </m:e>
                        <m:sup>
                          <m:r>
                            <a:rPr lang="en-US" altLang="zh-CN" sz="1800" b="0" i="1" smtClean="0">
                              <a:solidFill>
                                <a:schemeClr val="tx1"/>
                              </a:solidFill>
                              <a:latin typeface="Cambria Math" panose="02040503050406030204" pitchFamily="18" charset="0"/>
                              <a:ea typeface="Cambria Math" panose="02040503050406030204" pitchFamily="18" charset="0"/>
                            </a:rPr>
                            <m:t>1</m:t>
                          </m:r>
                          <m:r>
                            <a:rPr lang="en-US" altLang="zh-CN" sz="1800" i="1">
                              <a:latin typeface="Cambria Math" panose="02040503050406030204" pitchFamily="18" charset="0"/>
                              <a:ea typeface="Cambria Math" panose="02040503050406030204" pitchFamily="18" charset="0"/>
                            </a:rPr>
                            <m:t>×</m:t>
                          </m:r>
                          <m:sSub>
                            <m:sSubPr>
                              <m:ctrlPr>
                                <a:rPr lang="en-US" altLang="zh-CN" sz="180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𝑑</m:t>
                              </m:r>
                            </m:e>
                            <m:sub>
                              <m:r>
                                <a:rPr lang="en-US" altLang="zh-CN" sz="1800" b="0" i="1" smtClean="0">
                                  <a:latin typeface="Cambria Math" panose="02040503050406030204" pitchFamily="18" charset="0"/>
                                  <a:ea typeface="Cambria Math" panose="02040503050406030204" pitchFamily="18" charset="0"/>
                                </a:rPr>
                                <m:t>0</m:t>
                              </m:r>
                            </m:sub>
                          </m:sSub>
                        </m:sup>
                      </m:sSup>
                    </m:oMath>
                  </m:oMathPara>
                </a14:m>
                <a:endParaRPr lang="zh-CN" altLang="en-US" sz="1800" dirty="0">
                  <a:solidFill>
                    <a:schemeClr val="tx1"/>
                  </a:solidFill>
                  <a:latin typeface="+mj-ea"/>
                  <a:ea typeface="+mj-ea"/>
                </a:endParaRPr>
              </a:p>
            </p:txBody>
          </p:sp>
        </mc:Choice>
        <mc:Fallback xmlns="">
          <p:sp>
            <p:nvSpPr>
              <p:cNvPr id="24" name="文本框 23">
                <a:extLst>
                  <a:ext uri="{FF2B5EF4-FFF2-40B4-BE49-F238E27FC236}">
                    <a16:creationId xmlns:a16="http://schemas.microsoft.com/office/drawing/2014/main" id="{A3640A21-3027-4E6A-8C6D-1211543A83AC}"/>
                  </a:ext>
                </a:extLst>
              </p:cNvPr>
              <p:cNvSpPr txBox="1">
                <a:spLocks noRot="1" noChangeAspect="1" noMove="1" noResize="1" noEditPoints="1" noAdjustHandles="1" noChangeArrowheads="1" noChangeShapeType="1" noTextEdit="1"/>
              </p:cNvSpPr>
              <p:nvPr/>
            </p:nvSpPr>
            <p:spPr>
              <a:xfrm>
                <a:off x="7280631" y="5348539"/>
                <a:ext cx="949661" cy="374270"/>
              </a:xfrm>
              <a:prstGeom prst="rect">
                <a:avLst/>
              </a:prstGeom>
              <a:blipFill>
                <a:blip r:embed="rId3"/>
                <a:stretch>
                  <a:fillRect/>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8BA84BB-F0DC-4220-B430-E9B1252C23F0}"/>
              </a:ext>
            </a:extLst>
          </p:cNvPr>
          <p:cNvPicPr>
            <a:picLocks noChangeAspect="1"/>
          </p:cNvPicPr>
          <p:nvPr/>
        </p:nvPicPr>
        <p:blipFill>
          <a:blip r:embed="rId4"/>
          <a:stretch>
            <a:fillRect/>
          </a:stretch>
        </p:blipFill>
        <p:spPr>
          <a:xfrm>
            <a:off x="0" y="565569"/>
            <a:ext cx="9144000" cy="4048458"/>
          </a:xfrm>
          <a:prstGeom prst="rect">
            <a:avLst/>
          </a:prstGeom>
        </p:spPr>
      </p:pic>
      <p:pic>
        <p:nvPicPr>
          <p:cNvPr id="9" name="图片 8">
            <a:extLst>
              <a:ext uri="{FF2B5EF4-FFF2-40B4-BE49-F238E27FC236}">
                <a16:creationId xmlns:a16="http://schemas.microsoft.com/office/drawing/2014/main" id="{FB59F280-8695-4CC4-9029-B8990B46BA5D}"/>
              </a:ext>
            </a:extLst>
          </p:cNvPr>
          <p:cNvPicPr>
            <a:picLocks noChangeAspect="1"/>
          </p:cNvPicPr>
          <p:nvPr/>
        </p:nvPicPr>
        <p:blipFill>
          <a:blip r:embed="rId5"/>
          <a:stretch>
            <a:fillRect/>
          </a:stretch>
        </p:blipFill>
        <p:spPr>
          <a:xfrm>
            <a:off x="1311442" y="2260351"/>
            <a:ext cx="1671400" cy="265610"/>
          </a:xfrm>
          <a:prstGeom prst="rect">
            <a:avLst/>
          </a:prstGeom>
        </p:spPr>
      </p:pic>
      <p:pic>
        <p:nvPicPr>
          <p:cNvPr id="10" name="图片 9">
            <a:extLst>
              <a:ext uri="{FF2B5EF4-FFF2-40B4-BE49-F238E27FC236}">
                <a16:creationId xmlns:a16="http://schemas.microsoft.com/office/drawing/2014/main" id="{224F64E3-1F71-42E1-8428-4ADB8737F2A5}"/>
              </a:ext>
            </a:extLst>
          </p:cNvPr>
          <p:cNvPicPr>
            <a:picLocks noChangeAspect="1"/>
          </p:cNvPicPr>
          <p:nvPr/>
        </p:nvPicPr>
        <p:blipFill>
          <a:blip r:embed="rId6"/>
          <a:stretch>
            <a:fillRect/>
          </a:stretch>
        </p:blipFill>
        <p:spPr>
          <a:xfrm>
            <a:off x="1713176" y="4129682"/>
            <a:ext cx="1269666" cy="196222"/>
          </a:xfrm>
          <a:prstGeom prst="rect">
            <a:avLst/>
          </a:prstGeom>
        </p:spPr>
      </p:pic>
      <p:pic>
        <p:nvPicPr>
          <p:cNvPr id="11" name="图片 10">
            <a:extLst>
              <a:ext uri="{FF2B5EF4-FFF2-40B4-BE49-F238E27FC236}">
                <a16:creationId xmlns:a16="http://schemas.microsoft.com/office/drawing/2014/main" id="{1FEC4104-1A09-4CE7-AFEC-341C681D8B8C}"/>
              </a:ext>
            </a:extLst>
          </p:cNvPr>
          <p:cNvPicPr>
            <a:picLocks noChangeAspect="1"/>
          </p:cNvPicPr>
          <p:nvPr/>
        </p:nvPicPr>
        <p:blipFill rotWithShape="1">
          <a:blip r:embed="rId7"/>
          <a:srcRect t="9031"/>
          <a:stretch/>
        </p:blipFill>
        <p:spPr>
          <a:xfrm>
            <a:off x="125098" y="2399726"/>
            <a:ext cx="580693" cy="232429"/>
          </a:xfrm>
          <a:prstGeom prst="rect">
            <a:avLst/>
          </a:prstGeom>
        </p:spPr>
      </p:pic>
      <p:pic>
        <p:nvPicPr>
          <p:cNvPr id="12" name="图片 11">
            <a:extLst>
              <a:ext uri="{FF2B5EF4-FFF2-40B4-BE49-F238E27FC236}">
                <a16:creationId xmlns:a16="http://schemas.microsoft.com/office/drawing/2014/main" id="{CF56A801-2104-470D-A2C7-1FD4540AFBDB}"/>
              </a:ext>
            </a:extLst>
          </p:cNvPr>
          <p:cNvPicPr>
            <a:picLocks noChangeAspect="1"/>
          </p:cNvPicPr>
          <p:nvPr/>
        </p:nvPicPr>
        <p:blipFill rotWithShape="1">
          <a:blip r:embed="rId8"/>
          <a:srcRect t="10607"/>
          <a:stretch/>
        </p:blipFill>
        <p:spPr>
          <a:xfrm>
            <a:off x="298106" y="4129682"/>
            <a:ext cx="1228229" cy="232429"/>
          </a:xfrm>
          <a:prstGeom prst="rect">
            <a:avLst/>
          </a:prstGeom>
        </p:spPr>
      </p:pic>
      <p:pic>
        <p:nvPicPr>
          <p:cNvPr id="13" name="图片 12">
            <a:extLst>
              <a:ext uri="{FF2B5EF4-FFF2-40B4-BE49-F238E27FC236}">
                <a16:creationId xmlns:a16="http://schemas.microsoft.com/office/drawing/2014/main" id="{A32903DE-49B1-47A4-A03F-62DFDDBF961F}"/>
              </a:ext>
            </a:extLst>
          </p:cNvPr>
          <p:cNvPicPr>
            <a:picLocks noChangeAspect="1"/>
          </p:cNvPicPr>
          <p:nvPr/>
        </p:nvPicPr>
        <p:blipFill rotWithShape="1">
          <a:blip r:embed="rId9"/>
          <a:srcRect l="456" t="2322" b="-1"/>
          <a:stretch/>
        </p:blipFill>
        <p:spPr>
          <a:xfrm>
            <a:off x="246648" y="4637796"/>
            <a:ext cx="2982842" cy="470521"/>
          </a:xfrm>
          <a:prstGeom prst="rect">
            <a:avLst/>
          </a:prstGeom>
        </p:spPr>
      </p:pic>
      <p:pic>
        <p:nvPicPr>
          <p:cNvPr id="14" name="图片 13">
            <a:extLst>
              <a:ext uri="{FF2B5EF4-FFF2-40B4-BE49-F238E27FC236}">
                <a16:creationId xmlns:a16="http://schemas.microsoft.com/office/drawing/2014/main" id="{EE9EEA2C-6568-4A0F-9AE1-9DF7E9991EB3}"/>
              </a:ext>
            </a:extLst>
          </p:cNvPr>
          <p:cNvPicPr>
            <a:picLocks noChangeAspect="1"/>
          </p:cNvPicPr>
          <p:nvPr/>
        </p:nvPicPr>
        <p:blipFill>
          <a:blip r:embed="rId10"/>
          <a:stretch>
            <a:fillRect/>
          </a:stretch>
        </p:blipFill>
        <p:spPr>
          <a:xfrm>
            <a:off x="2464244" y="3247859"/>
            <a:ext cx="838425" cy="222591"/>
          </a:xfrm>
          <a:prstGeom prst="rect">
            <a:avLst/>
          </a:prstGeom>
        </p:spPr>
      </p:pic>
      <p:pic>
        <p:nvPicPr>
          <p:cNvPr id="15" name="图片 14">
            <a:extLst>
              <a:ext uri="{FF2B5EF4-FFF2-40B4-BE49-F238E27FC236}">
                <a16:creationId xmlns:a16="http://schemas.microsoft.com/office/drawing/2014/main" id="{1CAA0052-A0C1-40C7-87FB-2B05EBF4CEC3}"/>
              </a:ext>
            </a:extLst>
          </p:cNvPr>
          <p:cNvPicPr>
            <a:picLocks noChangeAspect="1"/>
          </p:cNvPicPr>
          <p:nvPr/>
        </p:nvPicPr>
        <p:blipFill rotWithShape="1">
          <a:blip r:embed="rId11"/>
          <a:srcRect t="12525"/>
          <a:stretch/>
        </p:blipFill>
        <p:spPr>
          <a:xfrm>
            <a:off x="2454108" y="3628384"/>
            <a:ext cx="848561" cy="200297"/>
          </a:xfrm>
          <a:prstGeom prst="rect">
            <a:avLst/>
          </a:prstGeom>
        </p:spPr>
      </p:pic>
      <p:pic>
        <p:nvPicPr>
          <p:cNvPr id="16" name="图片 15">
            <a:extLst>
              <a:ext uri="{FF2B5EF4-FFF2-40B4-BE49-F238E27FC236}">
                <a16:creationId xmlns:a16="http://schemas.microsoft.com/office/drawing/2014/main" id="{B698D26A-456A-4AF6-90F0-4AA15F6C9A90}"/>
              </a:ext>
            </a:extLst>
          </p:cNvPr>
          <p:cNvPicPr>
            <a:picLocks noChangeAspect="1"/>
          </p:cNvPicPr>
          <p:nvPr/>
        </p:nvPicPr>
        <p:blipFill rotWithShape="1">
          <a:blip r:embed="rId12"/>
          <a:srcRect t="19904"/>
          <a:stretch/>
        </p:blipFill>
        <p:spPr>
          <a:xfrm>
            <a:off x="34885" y="888651"/>
            <a:ext cx="1754669" cy="200298"/>
          </a:xfrm>
          <a:prstGeom prst="rect">
            <a:avLst/>
          </a:prstGeom>
        </p:spPr>
      </p:pic>
      <p:pic>
        <p:nvPicPr>
          <p:cNvPr id="17" name="图片 16">
            <a:extLst>
              <a:ext uri="{FF2B5EF4-FFF2-40B4-BE49-F238E27FC236}">
                <a16:creationId xmlns:a16="http://schemas.microsoft.com/office/drawing/2014/main" id="{51A76B36-E7CF-4BF6-B911-B521BC5C95FE}"/>
              </a:ext>
            </a:extLst>
          </p:cNvPr>
          <p:cNvPicPr>
            <a:picLocks noChangeAspect="1"/>
          </p:cNvPicPr>
          <p:nvPr/>
        </p:nvPicPr>
        <p:blipFill rotWithShape="1">
          <a:blip r:embed="rId13"/>
          <a:srcRect t="5455"/>
          <a:stretch/>
        </p:blipFill>
        <p:spPr>
          <a:xfrm>
            <a:off x="3862136" y="1669680"/>
            <a:ext cx="2004869" cy="258666"/>
          </a:xfrm>
          <a:prstGeom prst="rect">
            <a:avLst/>
          </a:prstGeom>
        </p:spPr>
      </p:pic>
      <p:pic>
        <p:nvPicPr>
          <p:cNvPr id="18" name="图片 17">
            <a:extLst>
              <a:ext uri="{FF2B5EF4-FFF2-40B4-BE49-F238E27FC236}">
                <a16:creationId xmlns:a16="http://schemas.microsoft.com/office/drawing/2014/main" id="{6A77EC37-B410-4633-B8D6-66B902EE2039}"/>
              </a:ext>
            </a:extLst>
          </p:cNvPr>
          <p:cNvPicPr>
            <a:picLocks noChangeAspect="1"/>
          </p:cNvPicPr>
          <p:nvPr/>
        </p:nvPicPr>
        <p:blipFill>
          <a:blip r:embed="rId14"/>
          <a:stretch>
            <a:fillRect/>
          </a:stretch>
        </p:blipFill>
        <p:spPr>
          <a:xfrm>
            <a:off x="3229490" y="1415435"/>
            <a:ext cx="3928311" cy="220855"/>
          </a:xfrm>
          <a:prstGeom prst="rect">
            <a:avLst/>
          </a:prstGeom>
        </p:spPr>
      </p:pic>
      <p:pic>
        <p:nvPicPr>
          <p:cNvPr id="19" name="图片 18">
            <a:extLst>
              <a:ext uri="{FF2B5EF4-FFF2-40B4-BE49-F238E27FC236}">
                <a16:creationId xmlns:a16="http://schemas.microsoft.com/office/drawing/2014/main" id="{C061C40F-B7AD-4F81-9A8B-BDECB6D8AF57}"/>
              </a:ext>
            </a:extLst>
          </p:cNvPr>
          <p:cNvPicPr>
            <a:picLocks noChangeAspect="1"/>
          </p:cNvPicPr>
          <p:nvPr/>
        </p:nvPicPr>
        <p:blipFill>
          <a:blip r:embed="rId15"/>
          <a:stretch>
            <a:fillRect/>
          </a:stretch>
        </p:blipFill>
        <p:spPr>
          <a:xfrm>
            <a:off x="6690453" y="836444"/>
            <a:ext cx="2441515" cy="258666"/>
          </a:xfrm>
          <a:prstGeom prst="rect">
            <a:avLst/>
          </a:prstGeom>
        </p:spPr>
      </p:pic>
      <p:pic>
        <p:nvPicPr>
          <p:cNvPr id="20" name="图片 19">
            <a:extLst>
              <a:ext uri="{FF2B5EF4-FFF2-40B4-BE49-F238E27FC236}">
                <a16:creationId xmlns:a16="http://schemas.microsoft.com/office/drawing/2014/main" id="{5B0C55CB-FC51-4047-AB94-79C8D2CAFDCE}"/>
              </a:ext>
            </a:extLst>
          </p:cNvPr>
          <p:cNvPicPr>
            <a:picLocks noChangeAspect="1"/>
          </p:cNvPicPr>
          <p:nvPr/>
        </p:nvPicPr>
        <p:blipFill rotWithShape="1">
          <a:blip r:embed="rId16"/>
          <a:srcRect t="10733"/>
          <a:stretch/>
        </p:blipFill>
        <p:spPr>
          <a:xfrm>
            <a:off x="7349008" y="1098613"/>
            <a:ext cx="1498311" cy="265954"/>
          </a:xfrm>
          <a:prstGeom prst="rect">
            <a:avLst/>
          </a:prstGeom>
        </p:spPr>
      </p:pic>
      <p:pic>
        <p:nvPicPr>
          <p:cNvPr id="21" name="图片 20">
            <a:extLst>
              <a:ext uri="{FF2B5EF4-FFF2-40B4-BE49-F238E27FC236}">
                <a16:creationId xmlns:a16="http://schemas.microsoft.com/office/drawing/2014/main" id="{452E5DF8-97C8-4162-B4AD-8B7F9116E9A7}"/>
              </a:ext>
            </a:extLst>
          </p:cNvPr>
          <p:cNvPicPr>
            <a:picLocks noChangeAspect="1"/>
          </p:cNvPicPr>
          <p:nvPr/>
        </p:nvPicPr>
        <p:blipFill>
          <a:blip r:embed="rId17"/>
          <a:stretch>
            <a:fillRect/>
          </a:stretch>
        </p:blipFill>
        <p:spPr>
          <a:xfrm>
            <a:off x="3419045" y="3785234"/>
            <a:ext cx="2788755" cy="1272064"/>
          </a:xfrm>
          <a:prstGeom prst="rect">
            <a:avLst/>
          </a:prstGeom>
          <a:ln w="19050">
            <a:solidFill>
              <a:srgbClr val="F3DA98"/>
            </a:solidFill>
          </a:ln>
        </p:spPr>
      </p:pic>
      <p:pic>
        <p:nvPicPr>
          <p:cNvPr id="22" name="图片 21">
            <a:extLst>
              <a:ext uri="{FF2B5EF4-FFF2-40B4-BE49-F238E27FC236}">
                <a16:creationId xmlns:a16="http://schemas.microsoft.com/office/drawing/2014/main" id="{62CF97AA-8B48-45FC-89FB-C36EE2218E56}"/>
              </a:ext>
            </a:extLst>
          </p:cNvPr>
          <p:cNvPicPr>
            <a:picLocks noChangeAspect="1"/>
          </p:cNvPicPr>
          <p:nvPr/>
        </p:nvPicPr>
        <p:blipFill>
          <a:blip r:embed="rId18"/>
          <a:stretch>
            <a:fillRect/>
          </a:stretch>
        </p:blipFill>
        <p:spPr>
          <a:xfrm>
            <a:off x="6263668" y="3786419"/>
            <a:ext cx="2824464" cy="1272064"/>
          </a:xfrm>
          <a:prstGeom prst="rect">
            <a:avLst/>
          </a:prstGeom>
          <a:ln w="19050">
            <a:solidFill>
              <a:srgbClr val="F3DA98"/>
            </a:solidFill>
          </a:ln>
        </p:spPr>
      </p:pic>
      <p:pic>
        <p:nvPicPr>
          <p:cNvPr id="23" name="图片 22">
            <a:extLst>
              <a:ext uri="{FF2B5EF4-FFF2-40B4-BE49-F238E27FC236}">
                <a16:creationId xmlns:a16="http://schemas.microsoft.com/office/drawing/2014/main" id="{ACF0B010-8D18-47C0-B01A-DC072836694A}"/>
              </a:ext>
            </a:extLst>
          </p:cNvPr>
          <p:cNvPicPr>
            <a:picLocks noChangeAspect="1"/>
          </p:cNvPicPr>
          <p:nvPr/>
        </p:nvPicPr>
        <p:blipFill>
          <a:blip r:embed="rId19"/>
          <a:stretch>
            <a:fillRect/>
          </a:stretch>
        </p:blipFill>
        <p:spPr>
          <a:xfrm>
            <a:off x="2117556" y="869207"/>
            <a:ext cx="4518753" cy="442214"/>
          </a:xfrm>
          <a:prstGeom prst="rect">
            <a:avLst/>
          </a:prstGeom>
          <a:ln w="19050">
            <a:solidFill>
              <a:srgbClr val="E1B194"/>
            </a:solidFill>
          </a:ln>
        </p:spPr>
      </p:pic>
    </p:spTree>
    <p:extLst>
      <p:ext uri="{BB962C8B-B14F-4D97-AF65-F5344CB8AC3E}">
        <p14:creationId xmlns:p14="http://schemas.microsoft.com/office/powerpoint/2010/main" val="3637639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9932" y="70052"/>
            <a:ext cx="1515352" cy="369332"/>
          </a:xfrm>
          <a:prstGeom prst="rect">
            <a:avLst/>
          </a:prstGeom>
          <a:noFill/>
        </p:spPr>
        <p:txBody>
          <a:bodyPr wrap="square">
            <a:spAutoFit/>
          </a:bodyPr>
          <a:lstStyle/>
          <a:p>
            <a:pPr>
              <a:defRPr/>
            </a:pPr>
            <a:r>
              <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Experiment</a:t>
            </a:r>
            <a:endPar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023DD92A-E121-416B-AC84-1A90269A2AD3}"/>
              </a:ext>
            </a:extLst>
          </p:cNvPr>
          <p:cNvPicPr>
            <a:picLocks noChangeAspect="1"/>
          </p:cNvPicPr>
          <p:nvPr/>
        </p:nvPicPr>
        <p:blipFill>
          <a:blip r:embed="rId3"/>
          <a:stretch>
            <a:fillRect/>
          </a:stretch>
        </p:blipFill>
        <p:spPr>
          <a:xfrm>
            <a:off x="0" y="1236669"/>
            <a:ext cx="9144000" cy="2670162"/>
          </a:xfrm>
          <a:prstGeom prst="rect">
            <a:avLst/>
          </a:prstGeom>
        </p:spPr>
      </p:pic>
    </p:spTree>
    <p:extLst>
      <p:ext uri="{BB962C8B-B14F-4D97-AF65-F5344CB8AC3E}">
        <p14:creationId xmlns:p14="http://schemas.microsoft.com/office/powerpoint/2010/main" val="1826130916"/>
      </p:ext>
    </p:extLst>
  </p:cSld>
  <p:clrMapOvr>
    <a:masterClrMapping/>
  </p:clrMapOvr>
</p:sld>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13192</TotalTime>
  <Words>2703</Words>
  <Application>Microsoft Office PowerPoint</Application>
  <PresentationFormat>全屏显示(16:9)</PresentationFormat>
  <Paragraphs>129</Paragraphs>
  <Slides>12</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맑은 고딕</vt:lpstr>
      <vt:lpstr>宋体</vt:lpstr>
      <vt:lpstr>微软雅黑</vt:lpstr>
      <vt:lpstr>微软雅黑 Light</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徐勖</dc:creator>
  <cp:lastModifiedBy>Acey XX</cp:lastModifiedBy>
  <cp:revision>1013</cp:revision>
  <dcterms:created xsi:type="dcterms:W3CDTF">2017-05-01T12:27:00Z</dcterms:created>
  <dcterms:modified xsi:type="dcterms:W3CDTF">2022-04-27T07:01:22Z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